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1.xml" ContentType="application/vnd.openxmlformats-officedocument.presentationml.tags+xml"/>
  <Override PartName="/ppt/notesSlides/notesSlide4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7.xml" ContentType="application/vnd.openxmlformats-officedocument.presentationml.notesSlide+xml"/>
  <Override PartName="/ppt/tags/tag16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01"/>
  </p:notesMasterIdLst>
  <p:handoutMasterIdLst>
    <p:handoutMasterId r:id="rId102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38" r:id="rId39"/>
    <p:sldId id="441" r:id="rId40"/>
    <p:sldId id="442" r:id="rId41"/>
    <p:sldId id="443" r:id="rId42"/>
    <p:sldId id="444" r:id="rId43"/>
    <p:sldId id="440" r:id="rId44"/>
    <p:sldId id="382" r:id="rId45"/>
    <p:sldId id="318" r:id="rId46"/>
    <p:sldId id="425" r:id="rId47"/>
    <p:sldId id="320" r:id="rId48"/>
    <p:sldId id="426" r:id="rId49"/>
    <p:sldId id="427" r:id="rId50"/>
    <p:sldId id="323" r:id="rId51"/>
    <p:sldId id="428" r:id="rId52"/>
    <p:sldId id="429" r:id="rId53"/>
    <p:sldId id="324" r:id="rId54"/>
    <p:sldId id="430" r:id="rId55"/>
    <p:sldId id="432" r:id="rId56"/>
    <p:sldId id="431" r:id="rId57"/>
    <p:sldId id="325" r:id="rId58"/>
    <p:sldId id="327" r:id="rId59"/>
    <p:sldId id="328" r:id="rId60"/>
    <p:sldId id="394" r:id="rId61"/>
    <p:sldId id="329" r:id="rId62"/>
    <p:sldId id="368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395" r:id="rId71"/>
    <p:sldId id="396" r:id="rId72"/>
    <p:sldId id="375" r:id="rId73"/>
    <p:sldId id="398" r:id="rId74"/>
    <p:sldId id="397" r:id="rId75"/>
    <p:sldId id="359" r:id="rId76"/>
    <p:sldId id="360" r:id="rId77"/>
    <p:sldId id="376" r:id="rId78"/>
    <p:sldId id="343" r:id="rId79"/>
    <p:sldId id="344" r:id="rId80"/>
    <p:sldId id="345" r:id="rId81"/>
    <p:sldId id="361" r:id="rId82"/>
    <p:sldId id="347" r:id="rId83"/>
    <p:sldId id="348" r:id="rId84"/>
    <p:sldId id="362" r:id="rId85"/>
    <p:sldId id="352" r:id="rId86"/>
    <p:sldId id="353" r:id="rId87"/>
    <p:sldId id="354" r:id="rId88"/>
    <p:sldId id="363" r:id="rId89"/>
    <p:sldId id="364" r:id="rId90"/>
    <p:sldId id="377" r:id="rId91"/>
    <p:sldId id="350" r:id="rId92"/>
    <p:sldId id="355" r:id="rId93"/>
    <p:sldId id="349" r:id="rId94"/>
    <p:sldId id="357" r:id="rId95"/>
    <p:sldId id="358" r:id="rId96"/>
    <p:sldId id="406" r:id="rId97"/>
    <p:sldId id="407" r:id="rId98"/>
    <p:sldId id="434" r:id="rId99"/>
    <p:sldId id="299" r:id="rId100"/>
  </p:sldIdLst>
  <p:sldSz cx="9144000" cy="6858000" type="screen4x3"/>
  <p:notesSz cx="7104063" cy="10234613"/>
  <p:custDataLst>
    <p:tags r:id="rId10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C401B54-5205-4860-ABB0-A3768C957CB2}">
          <p14:sldIdLst>
            <p14:sldId id="256"/>
            <p14:sldId id="435"/>
          </p14:sldIdLst>
        </p14:section>
        <p14:section name="Sense and Avoidn Introduction" id="{08EAB863-3274-4A45-959D-921E349EF66A}">
          <p14:sldIdLst>
            <p14:sldId id="373"/>
            <p14:sldId id="416"/>
            <p14:sldId id="417"/>
            <p14:sldId id="418"/>
            <p14:sldId id="419"/>
            <p14:sldId id="436"/>
            <p14:sldId id="437"/>
          </p14:sldIdLst>
        </p14:section>
        <p14:section name="Problems in Detect &amp; Avoid" id="{AF5D083F-77F7-4B80-B4F8-B5626CABF80F}">
          <p14:sldIdLst>
            <p14:sldId id="378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Related Work" id="{1B3B5AF1-5E8E-4E2B-BDA9-B4D1DEC66B23}">
          <p14:sldIdLst>
            <p14:sldId id="438"/>
            <p14:sldId id="441"/>
            <p14:sldId id="442"/>
            <p14:sldId id="443"/>
            <p14:sldId id="444"/>
          </p14:sldIdLst>
        </p14:section>
        <p14:section name="Proposed Framework" id="{7F0646CA-95F0-4B39-B953-FD116B494026}">
          <p14:sldIdLst>
            <p14:sldId id="440"/>
            <p14:sldId id="382"/>
            <p14:sldId id="318"/>
            <p14:sldId id="425"/>
            <p14:sldId id="320"/>
            <p14:sldId id="426"/>
            <p14:sldId id="427"/>
            <p14:sldId id="323"/>
            <p14:sldId id="428"/>
            <p14:sldId id="429"/>
            <p14:sldId id="324"/>
            <p14:sldId id="430"/>
            <p14:sldId id="432"/>
            <p14:sldId id="431"/>
            <p14:sldId id="325"/>
            <p14:sldId id="327"/>
            <p14:sldId id="328"/>
            <p14:sldId id="394"/>
            <p14:sldId id="329"/>
            <p14:sldId id="368"/>
            <p14:sldId id="408"/>
            <p14:sldId id="409"/>
            <p14:sldId id="410"/>
            <p14:sldId id="411"/>
            <p14:sldId id="412"/>
            <p14:sldId id="413"/>
            <p14:sldId id="414"/>
            <p14:sldId id="395"/>
            <p14:sldId id="396"/>
          </p14:sldIdLst>
        </p14:section>
        <p14:section name="Simulations" id="{14EC53E0-150C-4069-A966-E3D1C262D6B6}">
          <p14:sldIdLst>
            <p14:sldId id="375"/>
            <p14:sldId id="398"/>
            <p14:sldId id="397"/>
            <p14:sldId id="359"/>
            <p14:sldId id="360"/>
            <p14:sldId id="376"/>
            <p14:sldId id="343"/>
            <p14:sldId id="344"/>
            <p14:sldId id="345"/>
            <p14:sldId id="361"/>
            <p14:sldId id="347"/>
            <p14:sldId id="348"/>
            <p14:sldId id="362"/>
            <p14:sldId id="352"/>
            <p14:sldId id="353"/>
            <p14:sldId id="354"/>
            <p14:sldId id="363"/>
            <p14:sldId id="364"/>
            <p14:sldId id="377"/>
            <p14:sldId id="350"/>
            <p14:sldId id="355"/>
            <p14:sldId id="349"/>
            <p14:sldId id="357"/>
            <p14:sldId id="358"/>
          </p14:sldIdLst>
        </p14:section>
        <p14:section name="Results" id="{07ABCF22-AF44-46E3-B02C-FBB4CB513E70}">
          <p14:sldIdLst>
            <p14:sldId id="406"/>
            <p14:sldId id="407"/>
            <p14:sldId id="434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64540" autoAdjust="0"/>
  </p:normalViewPr>
  <p:slideViewPr>
    <p:cSldViewPr snapToGrid="0" snapToObjects="1">
      <p:cViewPr varScale="1">
        <p:scale>
          <a:sx n="70" d="100"/>
          <a:sy n="70" d="100"/>
        </p:scale>
        <p:origin x="2778" y="7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4056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ags" Target="tags/tag1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23" y="704851"/>
            <a:ext cx="6851447" cy="513740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023" y="6034344"/>
            <a:ext cx="6851447" cy="34954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068A2-0234-47FD-BE08-69A5E5106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Dear (Lady, and Gentlemen), my name is Alojz Gomola and for today I am going to defend thesis with title: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“Obstacle avoidance based on Reach Sets”,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Which was lead by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Joao Sousa from LSTS, and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 Fernando Lobo Pereira from FEUP,  	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0D3183-1F9B-45DE-A220-2E5480AF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BFB8CA2-1585-41BA-BB69-DBC364631F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5" name="Header Placeholder 5">
            <a:extLst>
              <a:ext uri="{FF2B5EF4-FFF2-40B4-BE49-F238E27FC236}">
                <a16:creationId xmlns:a16="http://schemas.microsoft.com/office/drawing/2014/main" id="{276DDB08-8302-4D93-9D24-6A9DC27B9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6" name="Footer Placeholder 9">
            <a:extLst>
              <a:ext uri="{FF2B5EF4-FFF2-40B4-BE49-F238E27FC236}">
                <a16:creationId xmlns:a16="http://schemas.microsoft.com/office/drawing/2014/main" id="{949E8CA3-C0A8-4864-BE53-ECB126051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3C66952-E0A1-4F60-A4B8-63AD961E7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8A074E3-1303-4514-8DFE-81698FB03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define the problem which is going to be solved,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98C5A62-C947-4AFA-BC85-F22CBBAC1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C94EE6F-20C4-48C8-AF5E-F13F0C5ED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A7B876C1-85EF-48D4-B76D-9748ADFAC6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81EDC40-B7EA-4F1E-9B49-2B783DD6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0C5CBB3-80A5-4CFF-9DC2-F53C3879C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E04F701-FB50-40B7-8EAC-9861EC93A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obstacle avoidance can be taken as a “trip to a pub”,</a:t>
            </a:r>
          </a:p>
          <a:p>
            <a:pPr lvl="0"/>
            <a:r>
              <a:rPr lang="en-US" dirty="0"/>
              <a:t>Lets help this gentleman get into the fine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15FBB36-84C8-4861-9D71-46FCD9B4970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979CC8-B538-4431-8F65-B7791A8A6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7C8037E-3C1E-4BF3-8957-B758526FC1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4450718-C69E-41BE-9932-44C5C5446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88E762F3-4881-408F-A3E5-E8AEBE96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CAE4D7C-A571-4B81-9E3B-EE6609B8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have a simple mission get from the home (red),</a:t>
            </a:r>
          </a:p>
          <a:p>
            <a:pPr lvl="0"/>
            <a:r>
              <a:rPr lang="en-US" dirty="0"/>
              <a:t>To the “Fine restaurant” (blue),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B9E9B8C4-883D-4087-B5F8-80FD69B492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A7485628-00E8-43C1-8471-FA40C7CEEC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0414CF55-641A-47A8-B676-F94F81553E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33719164-B8AA-4213-97C5-BDEE3340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34A1D389-2486-4E7D-9932-3C896FE5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22" name="Notes Placeholder 21">
            <a:extLst>
              <a:ext uri="{FF2B5EF4-FFF2-40B4-BE49-F238E27FC236}">
                <a16:creationId xmlns:a16="http://schemas.microsoft.com/office/drawing/2014/main" id="{ACBF6FE0-B2FC-4909-B860-31F8B5C3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is “Path planning problem”, we know everything,</a:t>
            </a:r>
          </a:p>
          <a:p>
            <a:pPr lvl="0"/>
            <a:r>
              <a:rPr lang="en-US" dirty="0"/>
              <a:t>We just need stick to the plan.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87B2188-D76C-4325-9A27-662C89711F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4" name="Header Placeholder 5">
            <a:extLst>
              <a:ext uri="{FF2B5EF4-FFF2-40B4-BE49-F238E27FC236}">
                <a16:creationId xmlns:a16="http://schemas.microsoft.com/office/drawing/2014/main" id="{011996F9-CB5E-4600-926C-918C2A27B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7A17CCD-3BE9-4D0D-B946-02AC8D06E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6" name="Slide Number Placeholder 11">
            <a:extLst>
              <a:ext uri="{FF2B5EF4-FFF2-40B4-BE49-F238E27FC236}">
                <a16:creationId xmlns:a16="http://schemas.microsoft.com/office/drawing/2014/main" id="{0E6B71AB-00F8-479B-B8BA-9FC4CA5E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C184FD6-4981-47C7-9C76-126A5C38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B9D57F9C-C19D-445A-9693-4C3C5EB1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have forgotten my map at home, I need to use my eyes,</a:t>
            </a:r>
          </a:p>
          <a:p>
            <a:pPr lvl="0"/>
            <a:r>
              <a:rPr lang="en-US" dirty="0"/>
              <a:t>“Sensor system” to scan some surroundings,</a:t>
            </a:r>
          </a:p>
          <a:p>
            <a:pPr lvl="0"/>
            <a:r>
              <a:rPr lang="en-US" dirty="0"/>
              <a:t>I am forced to do “Continuous decision making” and adapt.</a:t>
            </a:r>
          </a:p>
          <a:p>
            <a:pPr lvl="0"/>
            <a:r>
              <a:rPr lang="en-US" dirty="0"/>
              <a:t>I am limited by my field of the vision (black box)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</a:t>
            </a:r>
            <a:fld id="{16F46199-CAFB-437E-8898-9B3F1AF3B20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4AF81E3-A413-4BB1-96C1-02D9BB96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BA01153-A7AD-440B-8C25-6343C0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I am lazy I am changing my path only on </a:t>
            </a:r>
          </a:p>
          <a:p>
            <a:pPr lvl="0"/>
            <a:r>
              <a:rPr lang="en-US" dirty="0"/>
              <a:t>“Decision points” (red circle),</a:t>
            </a:r>
          </a:p>
          <a:p>
            <a:pPr lvl="0"/>
            <a:r>
              <a:rPr lang="en-US" dirty="0"/>
              <a:t>I look around and I see three possible ways,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DDD558E2-5ADC-4932-B3D8-B8882A152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44F8435E-7FF7-4A5E-B656-DD194C8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the most promising path according to</a:t>
            </a:r>
          </a:p>
          <a:p>
            <a:pPr lvl="0"/>
            <a:r>
              <a:rPr lang="en-US" dirty="0"/>
              <a:t>“Cost function”, </a:t>
            </a:r>
          </a:p>
          <a:p>
            <a:pPr lvl="0"/>
            <a:r>
              <a:rPr lang="en-US" dirty="0"/>
              <a:t>I will continue along the way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DA8476B4-0FA8-476C-A8A6-ADA0D5220D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29A33C9A-197F-4ADF-8094-63E4F2484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E73FA0C-178B-4A97-AD30-C1F61C7831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2497DDD9-C930-4C2A-B744-D8C2D297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0CC1283-C514-45DA-8EC3-49CD41D50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8B96D25-CE40-4B86-8A50-A3E0A116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reached the next decision point,</a:t>
            </a:r>
          </a:p>
          <a:p>
            <a:pPr lvl="0"/>
            <a:r>
              <a:rPr lang="en-US" dirty="0"/>
              <a:t>I look around and I see three possible ways,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0BD524F-A67B-4E3D-97A2-59DB437E6E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00FF6D-53A3-4A16-8DDE-AF1FC94B6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FF42494-59A4-4BD4-9A04-217D40157C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425DFD9-E598-4A64-AD19-8EB21DB8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A1EFFEF-9F54-4FDC-8E71-52DBB40CA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510E535-F015-4928-B359-DF65B7A20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to go down to my “cost function”,</a:t>
            </a:r>
          </a:p>
          <a:p>
            <a:pPr lvl="0"/>
            <a:r>
              <a:rPr lang="en-US" dirty="0"/>
              <a:t>I do next “sensor scan”, </a:t>
            </a:r>
          </a:p>
          <a:p>
            <a:pPr lvl="0"/>
            <a:r>
              <a:rPr lang="en-US" dirty="0"/>
              <a:t>I can see the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E4ED099-9EAD-4E77-A9F2-2E905FA4FA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FD85124-F3A5-493F-A16D-DC9D748C59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77D8C03-F6D0-4A19-AC6F-B80624F1E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958A9A07-C9AB-4D24-9E7C-B1DDC1082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D000543-786D-4E89-910F-C693204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6BCE63F-3361-4035-9C8A-B7200FF9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“Evolving world” leads to “semi-optimal” problem solution,</a:t>
            </a:r>
          </a:p>
          <a:p>
            <a:pPr lvl="0"/>
            <a:r>
              <a:rPr lang="en-US" dirty="0"/>
              <a:t>Where the path between “decisions points” is “optimal”,</a:t>
            </a:r>
          </a:p>
          <a:p>
            <a:pPr lvl="0"/>
            <a:r>
              <a:rPr lang="en-US" dirty="0"/>
              <a:t>According to the “cost function”</a:t>
            </a:r>
          </a:p>
          <a:p>
            <a:pPr lvl="0"/>
            <a:r>
              <a:rPr lang="en-US" dirty="0"/>
              <a:t>This is getting closer to real world navigation where we are limited by our “field of vision”.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28F2854-BCEE-470C-B145-D77C1A6119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91DFEFA-E58D-4F5E-81C6-69CF8966B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0ADC8BA-AB03-44B6-B2D4-75F4C7493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BCE1B339-08ED-42B4-8049-7F2326E80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039161B-0309-4E91-ADD3-2E194BF81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78352AD-A070-4ADD-9C6F-A44D58CB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me start with short overview,</a:t>
            </a:r>
          </a:p>
          <a:p>
            <a:pPr lvl="0"/>
            <a:r>
              <a:rPr lang="en-US" dirty="0"/>
              <a:t>First there will be an introduction into Detect and Avoid,</a:t>
            </a:r>
          </a:p>
          <a:p>
            <a:pPr lvl="0"/>
            <a:r>
              <a:rPr lang="en-US" dirty="0"/>
              <a:t>Then I will outline problems which we approached,</a:t>
            </a:r>
          </a:p>
          <a:p>
            <a:pPr lvl="0"/>
            <a:r>
              <a:rPr lang="en-US" dirty="0"/>
              <a:t>The brief introduction of “Related work and used concepts”</a:t>
            </a:r>
          </a:p>
          <a:p>
            <a:pPr lvl="0"/>
            <a:r>
              <a:rPr lang="en-US" dirty="0"/>
              <a:t>Is necessary before we go trough “Proposed framework”</a:t>
            </a:r>
          </a:p>
          <a:p>
            <a:pPr lvl="0"/>
            <a:r>
              <a:rPr lang="en-US" dirty="0"/>
              <a:t>After that the test cases and performance will be shown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57D3F7A-9410-4623-888D-EE53CE336E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B4202584-17A8-45E5-978D-A311E27B3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2FDA672-1D4C-4FC6-9E47-C365BEC28F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D206B4EF-FAB6-4E72-A192-62D5169C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357D26C-FDE3-4F3F-AFD6-3A5AB2C3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49C40DA-2D2D-485B-A8B8-2900F4C2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are others around us, lets call them “intruders”,</a:t>
            </a:r>
          </a:p>
          <a:p>
            <a:pPr lvl="0"/>
            <a:r>
              <a:rPr lang="en-US" dirty="0"/>
              <a:t>They are moving, they can harm us, but don’t want to,</a:t>
            </a:r>
          </a:p>
          <a:p>
            <a:pPr lvl="0"/>
            <a:r>
              <a:rPr lang="en-US" dirty="0"/>
              <a:t>We know their position, heading and body mass,</a:t>
            </a:r>
          </a:p>
          <a:p>
            <a:pPr lvl="0"/>
            <a:r>
              <a:rPr lang="en-US" dirty="0"/>
              <a:t>For sure, we want to avoid them,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811051D-9D84-482E-9A42-2BC0F4870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D39CA8C-DFA5-4452-99D5-FC332C801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B9B4852-523D-41B9-88AD-5A726F2B6A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8CB430E-74A0-4087-8164-22C10865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34A4E24-9A3B-46F5-89B5-25148331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4F74602-89CD-4BCA-9EA7-19EE6790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You have contraindicating data,</a:t>
            </a:r>
          </a:p>
          <a:p>
            <a:pPr lvl="0"/>
            <a:r>
              <a:rPr lang="en-US" dirty="0"/>
              <a:t>The map is outdated, the pub was moved,</a:t>
            </a:r>
          </a:p>
          <a:p>
            <a:pPr lvl="0"/>
            <a:r>
              <a:rPr lang="en-US" dirty="0"/>
              <a:t>You need to determine what is the true,</a:t>
            </a:r>
          </a:p>
          <a:p>
            <a:pPr lvl="0"/>
            <a:r>
              <a:rPr lang="en-US" dirty="0"/>
              <a:t>You need to fuse data in 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B4929BD-75F2-464A-913B-F429B033D0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49B5198F-2DAA-4401-AB6F-1E0080393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97477CA-10C8-4D8B-B3C6-7546682B6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B850DF0-68AF-41F9-9F78-EC4161C4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1D64764-4F93-481F-9A11-5680055E8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DE8A681-6636-4704-A604-2A014D3C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When we managed to avoid intruders, the problem is,</a:t>
            </a:r>
          </a:p>
          <a:p>
            <a:pPr lvl="0"/>
            <a:r>
              <a:rPr lang="en-US" dirty="0"/>
              <a:t>Still standing folk, or “static restrictions”,</a:t>
            </a:r>
          </a:p>
          <a:p>
            <a:pPr lvl="0"/>
            <a:r>
              <a:rPr lang="en-US" dirty="0"/>
              <a:t>There are vigilantes they will fine you,</a:t>
            </a:r>
          </a:p>
          <a:p>
            <a:pPr lvl="0"/>
            <a:r>
              <a:rPr lang="en-US" dirty="0"/>
              <a:t>They are considered “hard constraints”,</a:t>
            </a:r>
          </a:p>
          <a:p>
            <a:pPr lvl="0"/>
            <a:r>
              <a:rPr lang="en-US" dirty="0"/>
              <a:t>There are grannies who are just going to tell on you,</a:t>
            </a:r>
          </a:p>
          <a:p>
            <a:pPr lvl="0"/>
            <a:r>
              <a:rPr lang="en-US" dirty="0"/>
              <a:t>They are considered “soft constraints”,</a:t>
            </a:r>
          </a:p>
          <a:p>
            <a:pPr lvl="0"/>
            <a:r>
              <a:rPr lang="en-US" dirty="0"/>
              <a:t>The parallel are the airspace restrictions,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77A1ED-5D22-44D9-B8BB-F338B60646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EFB289A-971D-4CEA-9A01-DDF32C80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830E8ABA-BDBC-4C67-8CD8-D5EC4A48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1B01338-C2E2-49E5-9816-C9208AB6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2040AB0-9202-47CC-BC60-4E0B4594A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F99346-B8F3-4A91-8157-2D1E143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Try to avoid “static restrictions”, take long detour (red line)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semi-optimal (continuous-decision making) with given restrictions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95215-1022-4D00-BFB1-9967CA15A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237EF3B-7D03-46CC-9536-56FD29A0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5078C3D3-F752-498E-B170-522B4488A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56DD049-5C73-47EE-BB26-311B070F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E835828-23CA-4D50-8167-899B6FD5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8109AC8D-F4BA-491C-8D9D-749A14BA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try to avoid hash weather conditions, which acts like:</a:t>
            </a:r>
          </a:p>
          <a:p>
            <a:pPr lvl="0"/>
            <a:r>
              <a:rPr lang="en-US" dirty="0"/>
              <a:t>1. “Moving constraint”, or,</a:t>
            </a:r>
          </a:p>
          <a:p>
            <a:pPr lvl="0"/>
            <a:r>
              <a:rPr lang="en-US" dirty="0"/>
              <a:t>2. “Static constraint”,</a:t>
            </a:r>
          </a:p>
          <a:p>
            <a:pPr lvl="0"/>
            <a:r>
              <a:rPr lang="en-US" dirty="0"/>
              <a:t>Some prioritization needs to be implemented in our,</a:t>
            </a:r>
          </a:p>
          <a:p>
            <a:pPr lvl="0"/>
            <a:r>
              <a:rPr lang="en-US" dirty="0"/>
              <a:t>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4744F3A-06BD-46F3-9605-31B956D362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C83849E-EAB3-4495-AF76-71042AC2B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98143C4-76FA-4FE1-8348-E78B54A3A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C5AB441-0DDF-40A4-9406-58734FBDC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FE0F080-FDAE-4F2C-B401-26944A20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657AFE5C-4510-45BB-B374-FDF51165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prioritization of “constraints” is like follow:</a:t>
            </a:r>
          </a:p>
          <a:p>
            <a:pPr lvl="0"/>
            <a:r>
              <a:rPr lang="en-US" dirty="0"/>
              <a:t>Rather get yelled by granny than catching a cold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The red path is crossing grannies territory, breaking “soft static constraint”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226876-ECA8-48B3-A5AA-F643145C72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69C11F3-D9DE-471A-A769-CC7D5D800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3BD285B-5C68-4CE5-A575-03B6E8E0D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3764A59-AFB2-4765-9028-42114B8C6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D00E0D0-EA81-46B1-86DE-818517D27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6195897-C297-4666-B89F-74A79BDB6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 is necessary to obey the authority, in traffic, society, </a:t>
            </a:r>
          </a:p>
          <a:p>
            <a:pPr lvl="0"/>
            <a:r>
              <a:rPr lang="en-US" dirty="0"/>
              <a:t>Especially in “Airspace”,</a:t>
            </a:r>
          </a:p>
          <a:p>
            <a:pPr lvl="0"/>
            <a:r>
              <a:rPr lang="en-US" dirty="0"/>
              <a:t>The different airspaces implements different rules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490E4E0-DD19-4F19-9B9D-63D92F7510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839094-57FC-4A65-841B-B0C349D76E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FAEF974-B43E-483D-A649-BCEE23C6E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7390D59-8DB7-4FC5-9AA7-AE76F6149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5F9C134B-D4A4-4875-B018-E18C61BCC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D1DB2C7D-5AA8-41C4-A42A-580D2DED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say that UAS classifies for every time operational 3D space into four categories:</a:t>
            </a:r>
          </a:p>
          <a:p>
            <a:pPr lvl="0"/>
            <a:r>
              <a:rPr lang="en-US" dirty="0"/>
              <a:t>1. Free -where it can move</a:t>
            </a:r>
          </a:p>
          <a:p>
            <a:pPr lvl="0"/>
            <a:r>
              <a:rPr lang="en-US" dirty="0"/>
              <a:t>2. Occupied – where crash happens,</a:t>
            </a:r>
          </a:p>
          <a:p>
            <a:pPr lvl="0"/>
            <a:r>
              <a:rPr lang="en-US" dirty="0"/>
              <a:t>3. Uncertain – out of our knowledge</a:t>
            </a:r>
          </a:p>
          <a:p>
            <a:pPr lvl="0"/>
            <a:r>
              <a:rPr lang="en-US" dirty="0"/>
              <a:t>4. Restricted – other threat,</a:t>
            </a:r>
          </a:p>
          <a:p>
            <a:pPr lvl="0"/>
            <a:r>
              <a:rPr lang="en-US" dirty="0"/>
              <a:t>The space classification (4.10) is result of “Data fusion” (4.19)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	The data fusion will be discussed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4ACE779-7331-4F69-8F38-89A6C73C62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A76F5563-75E6-4EA6-AD8D-894E719F1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2677EC41-3C22-47AB-8425-1F8C9787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314C25C-574F-4E3D-A095-EAC4A5BF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D120D20B-5831-484E-9731-6908B9AE8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C43987A-79E7-4AA8-B247-AA849404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 UAS is flying a mission given as a set of ordered waypoints (4.6),</a:t>
            </a:r>
          </a:p>
          <a:p>
            <a:pPr lvl="0"/>
            <a:r>
              <a:rPr lang="en-US" sz="1400" dirty="0"/>
              <a:t>The goal is to keep the distance to any occupied space greater than some margin (4.21),</a:t>
            </a:r>
          </a:p>
          <a:p>
            <a:pPr lvl="0"/>
            <a:r>
              <a:rPr lang="en-US" sz="1400" dirty="0"/>
              <a:t>Under following assumption:</a:t>
            </a:r>
          </a:p>
          <a:p>
            <a:pPr lvl="0"/>
            <a:r>
              <a:rPr lang="en-US" sz="1400" dirty="0"/>
              <a:t>1. Sensor readings are clear,</a:t>
            </a:r>
          </a:p>
          <a:p>
            <a:pPr lvl="0"/>
            <a:r>
              <a:rPr lang="en-US" sz="1400" dirty="0"/>
              <a:t>2. There are no intruder for now,</a:t>
            </a:r>
          </a:p>
          <a:p>
            <a:pPr lvl="0"/>
            <a:r>
              <a:rPr lang="en-US" sz="1400" dirty="0"/>
              <a:t>3. The airspace is unrestricted,</a:t>
            </a:r>
          </a:p>
          <a:p>
            <a:pPr lvl="0"/>
            <a:r>
              <a:rPr lang="en-US" sz="1400" dirty="0"/>
              <a:t>4. The waypoints are reachable,</a:t>
            </a:r>
          </a:p>
          <a:p>
            <a:pPr lvl="0"/>
            <a:r>
              <a:rPr lang="en-US" sz="1400" dirty="0"/>
              <a:t>5. UAS constant speed,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Some assumptions are relaxed over time,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73BD036-39CB-4C65-8CB8-688B48B85A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E6C1F29-809F-47EB-9E36-3D2CFA243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3A8BC73-99E9-4359-8B9F-DA09BAB51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CF059C8-CF2B-45E3-9CF0-46B8D784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44025-34DE-4882-AEE0-71ECA1FEB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B349E9-A00D-4920-AFAF-79C6CCF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“Basic avoidance problem” is like follow:</a:t>
            </a:r>
          </a:p>
          <a:p>
            <a:pPr lvl="0"/>
            <a:r>
              <a:rPr lang="en-US" dirty="0"/>
              <a:t>1.UAS is equipped with LiDAR sensor, </a:t>
            </a:r>
            <a:r>
              <a:rPr lang="en-US" dirty="0" err="1"/>
              <a:t>flyes</a:t>
            </a:r>
            <a:r>
              <a:rPr lang="en-US" dirty="0"/>
              <a:t> over open space with static obstacles only,</a:t>
            </a:r>
          </a:p>
          <a:p>
            <a:pPr lvl="0"/>
            <a:r>
              <a:rPr lang="en-US" dirty="0"/>
              <a:t>2.The “Restricted space” is out of question,</a:t>
            </a:r>
          </a:p>
          <a:p>
            <a:pPr lvl="0"/>
            <a:r>
              <a:rPr lang="en-US" dirty="0"/>
              <a:t>3.There is only “vehicle dynamic constraints”</a:t>
            </a:r>
          </a:p>
          <a:p>
            <a:pPr lvl="0"/>
            <a:r>
              <a:rPr lang="en-US" dirty="0"/>
              <a:t>The following needs to be established:</a:t>
            </a:r>
          </a:p>
          <a:p>
            <a:pPr lvl="0"/>
            <a:r>
              <a:rPr lang="en-US" dirty="0"/>
              <a:t>1. Avoidance loop – for immediate decisions (6.6.2)</a:t>
            </a:r>
          </a:p>
          <a:p>
            <a:pPr lvl="0"/>
            <a:r>
              <a:rPr lang="en-US" dirty="0"/>
              <a:t>2. Navigation loop -  for decision point management (6.6.1)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207008F-F0CD-4B7C-A3B9-E7E2D1EC5B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684F9A7-600C-428D-A249-D640C98E3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75A35C4-29C6-4A8B-A638-0835B1D21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3742E5-B790-4759-818D-445CD4F32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D9E3ED2-63CE-4782-9CB6-F389C489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8DA4527-B248-4556-8CCF-BA9B5294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main goal of the thesis was to develop a framework, </a:t>
            </a:r>
          </a:p>
          <a:p>
            <a:pPr lvl="0"/>
            <a:r>
              <a:rPr lang="en-US" dirty="0"/>
              <a:t>Which is capable to fly in “non-segregated airspace”,</a:t>
            </a:r>
          </a:p>
          <a:p>
            <a:pPr lvl="0"/>
            <a:r>
              <a:rPr lang="en-US" dirty="0"/>
              <a:t>Lets start with short introduction</a:t>
            </a:r>
          </a:p>
          <a:p>
            <a:r>
              <a:rPr lang="en-US" b="1" dirty="0"/>
              <a:t>Note: </a:t>
            </a:r>
            <a:r>
              <a:rPr lang="en-US" dirty="0"/>
              <a:t> All Airspace related rules and constraints can be found in chapter 2. This section is only a short introduction.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B6032DDD-A0AB-4ABC-931E-F2F363C8276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5E89D1-DF39-4F3C-9353-C9C9B5710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15E5804-58B1-4853-A723-8412CBEF83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CDD4E2F-4169-4769-8AA3-3AE1D4C86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A8731B-0120-4747-912B-95251AA4B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B99DEE-56E2-4F27-90BA-34477785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us introduce intruders, </a:t>
            </a:r>
          </a:p>
          <a:p>
            <a:pPr lvl="0"/>
            <a:r>
              <a:rPr lang="en-US" dirty="0"/>
              <a:t>1. We read their position over ADS-B broadcast,</a:t>
            </a:r>
          </a:p>
          <a:p>
            <a:pPr lvl="0"/>
            <a:r>
              <a:rPr lang="en-US" dirty="0"/>
              <a:t>2. The “Sensor fusion” needs to fuse two sensors,</a:t>
            </a:r>
          </a:p>
          <a:p>
            <a:pPr lvl="0"/>
            <a:r>
              <a:rPr lang="en-US" dirty="0"/>
              <a:t>3. “Flight corridors” as added “hard constraints”,</a:t>
            </a:r>
          </a:p>
          <a:p>
            <a:pPr lvl="0"/>
            <a:r>
              <a:rPr lang="en-US" dirty="0"/>
              <a:t>Problems to be addressed:</a:t>
            </a:r>
          </a:p>
          <a:p>
            <a:pPr lvl="0"/>
            <a:r>
              <a:rPr lang="en-US" dirty="0"/>
              <a:t>1. How to model “intruder intersection” in “operational space”, </a:t>
            </a:r>
          </a:p>
          <a:p>
            <a:pPr lvl="0"/>
            <a:r>
              <a:rPr lang="en-US" dirty="0"/>
              <a:t>2. including future “corridors”.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FD88A3C-8A4B-42D3-8A31-0AB696348B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A837490-F379-46F8-AE3B-37BFCA492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0A7D220-D464-4CA8-AE96-405550945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77124F-8790-4817-9429-A5CD3E23F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BA0C14-D5D0-428A-BEB2-0215D24D7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941866-9069-4678-9039-7C1B6F39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Let us add “static constraints” and restrictions, originating from:</a:t>
            </a:r>
          </a:p>
          <a:p>
            <a:pPr lvl="0"/>
            <a:r>
              <a:rPr lang="en-US" sz="1400" dirty="0"/>
              <a:t>1. Terrain Map – from our previous flights</a:t>
            </a:r>
          </a:p>
          <a:p>
            <a:pPr lvl="0"/>
            <a:r>
              <a:rPr lang="en-US" sz="1400" dirty="0"/>
              <a:t>2. Obstacle Map – from future UTM,</a:t>
            </a:r>
          </a:p>
          <a:p>
            <a:pPr lvl="0"/>
            <a:r>
              <a:rPr lang="en-US" sz="1400" dirty="0"/>
              <a:t>3. Flight restrictions – from airspace authority,</a:t>
            </a:r>
          </a:p>
          <a:p>
            <a:pPr lvl="0"/>
            <a:r>
              <a:rPr lang="en-US" sz="1400" dirty="0"/>
              <a:t>The data fusion now needs to handle prioritization,</a:t>
            </a:r>
          </a:p>
          <a:p>
            <a:pPr lvl="0"/>
            <a:r>
              <a:rPr lang="en-US" sz="1400" dirty="0"/>
              <a:t> Evaluate the threat potential,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Refer to the map from the introduction for “restricted airspace”. </a:t>
            </a:r>
          </a:p>
          <a:p>
            <a:pPr lvl="0"/>
            <a:r>
              <a:rPr lang="en-US" sz="1400" dirty="0"/>
              <a:t>The supplement ratings needed to be introduced, like visibility (6.13) and static constraints (6.5.3)</a:t>
            </a:r>
          </a:p>
          <a:p>
            <a:pPr lvl="0"/>
            <a:r>
              <a:rPr lang="en-US" sz="1400" dirty="0"/>
              <a:t>The final form of data fusion has been outlined (6.5.4)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F8F89F-9D39-487B-AE1A-A5676AE00B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0C0D78FF-E1F6-48A0-9550-08B607CC5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696E292-4F68-40A8-B59D-E71C74D5E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3C4327A-A011-47C7-AB31-FB8C3EF2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56B2B1-9F31-4D9E-AC34-ED7377875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0D40AE-C8AF-4017-96CF-A9455C40C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weather compliance is necessary for controlled airspace integration, considering the average UAS size,</a:t>
            </a:r>
          </a:p>
          <a:p>
            <a:pPr lvl="0"/>
            <a:r>
              <a:rPr lang="en-US" sz="1600" dirty="0"/>
              <a:t>1. The weather consists of static phenomenon like focused storm or moving phenomenon like wind gusts,</a:t>
            </a:r>
          </a:p>
          <a:p>
            <a:pPr lvl="0"/>
            <a:r>
              <a:rPr lang="en-US" sz="1600" dirty="0"/>
              <a:t>This introduces a new type of “moving constraint” which needs to be accounted from greater range,</a:t>
            </a:r>
          </a:p>
          <a:p>
            <a:pPr lvl="0"/>
            <a:r>
              <a:rPr lang="en-US" sz="1600" dirty="0"/>
              <a:t>2. Depending on the UAS construction and future durability requirements, </a:t>
            </a:r>
          </a:p>
          <a:p>
            <a:pPr lvl="0"/>
            <a:r>
              <a:rPr lang="en-US" sz="1600" dirty="0"/>
              <a:t>Some of the weather cases may be ignored, this gives us “soft constraints”.</a:t>
            </a:r>
          </a:p>
          <a:p>
            <a:r>
              <a:rPr lang="en-US" sz="1600" b="1" dirty="0"/>
              <a:t>[Note]</a:t>
            </a:r>
            <a:endParaRPr lang="en-US" sz="1600" dirty="0"/>
          </a:p>
          <a:p>
            <a:r>
              <a:rPr lang="en-US" sz="1600" dirty="0"/>
              <a:t>Weather covers all types of constraints due its phenomena variability.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92E81B-B507-4386-B886-D21BA2FFF2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35BAC93-D849-471C-80A8-56851A83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27916F7-990B-426D-83C0-F7606D51FE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74B230-3639-4D4D-9C38-38594CE3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1068D-BAA9-4A8C-A3BA-DBE1D47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A88A22-04ED-422C-A55A-9048755F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final step for airspace integration is authority obedience,	</a:t>
            </a:r>
          </a:p>
          <a:p>
            <a:pPr lvl="0"/>
            <a:r>
              <a:rPr lang="en-US" dirty="0"/>
              <a:t>The avoidance and navigation mechanisms needs to adhere to “rule of the air”  dependent on “airspace context”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3AD2DF-8BC8-4A94-BBBD-8523292E24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C173098-9ECC-4DA5-9912-6737068A62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9F21080-79F3-4A0C-9DCE-86A5AC806A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826DCE1-36BD-4D85-ABE5-970B8A3A3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provide the answer to given challenges.</a:t>
            </a:r>
          </a:p>
          <a:p>
            <a:pPr lvl="0"/>
            <a:r>
              <a:rPr lang="en-US" dirty="0"/>
              <a:t>We need a tools for:</a:t>
            </a:r>
          </a:p>
          <a:p>
            <a:pPr lvl="0"/>
            <a:r>
              <a:rPr lang="en-US" dirty="0"/>
              <a:t>1. An UAS discrete control,</a:t>
            </a:r>
          </a:p>
          <a:p>
            <a:pPr lvl="0"/>
            <a:r>
              <a:rPr lang="en-US" dirty="0"/>
              <a:t>2. Surroundings surveillance,</a:t>
            </a:r>
          </a:p>
          <a:p>
            <a:pPr lvl="0"/>
            <a:r>
              <a:rPr lang="en-US" dirty="0"/>
              <a:t>3. Short-term/Long term navigation,</a:t>
            </a:r>
          </a:p>
          <a:p>
            <a:pPr lvl="0"/>
            <a:r>
              <a:rPr lang="en-US" dirty="0"/>
              <a:t>4. Reach set estimation/approximation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0778B22-C87F-4EFE-B395-E9C5520B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6FBF1ED-1A9C-4275-9FAF-2175A49D07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181E210-59B8-4D1D-A1DA-4327A3BB6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4073FAC-337E-4240-BD43-67D0D5CD43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22102F0-A58D-4B68-859F-22AC0EAD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762780-C83C-4F13-A66D-9F290E98E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0DBB5C-BA4C-4529-85A3-020A22C43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There is special type of “hybrid automaton” called, </a:t>
            </a:r>
          </a:p>
          <a:p>
            <a:pPr lvl="0"/>
            <a:r>
              <a:rPr lang="en-US" sz="1400" dirty="0"/>
              <a:t>“movement automaton”, which provides sufficient,</a:t>
            </a:r>
          </a:p>
          <a:p>
            <a:pPr lvl="0"/>
            <a:r>
              <a:rPr lang="en-US" sz="1400" dirty="0"/>
              <a:t>abstraction to be reused on different platforms</a:t>
            </a:r>
          </a:p>
          <a:p>
            <a:pPr lvl="0"/>
            <a:r>
              <a:rPr lang="en-US" sz="1400" dirty="0"/>
              <a:t>“Our movement automaton” is based on work of,</a:t>
            </a:r>
          </a:p>
          <a:p>
            <a:pPr lvl="0"/>
            <a:r>
              <a:rPr lang="en-US" sz="1400" dirty="0"/>
              <a:t>“</a:t>
            </a:r>
            <a:r>
              <a:rPr lang="en-US" sz="1400" dirty="0" err="1"/>
              <a:t>Emillio</a:t>
            </a:r>
            <a:r>
              <a:rPr lang="en-US" sz="1400" dirty="0"/>
              <a:t> </a:t>
            </a:r>
            <a:r>
              <a:rPr lang="en-US" sz="1400" dirty="0" err="1"/>
              <a:t>Frazolli</a:t>
            </a:r>
            <a:r>
              <a:rPr lang="en-US" sz="1400" dirty="0"/>
              <a:t>”,</a:t>
            </a:r>
          </a:p>
          <a:p>
            <a:pPr lvl="0"/>
            <a:r>
              <a:rPr lang="en-US" sz="1400" dirty="0"/>
              <a:t>Movement automaton </a:t>
            </a:r>
            <a:r>
              <a:rPr lang="en-US" sz="1400" dirty="0" err="1"/>
              <a:t>hase</a:t>
            </a:r>
            <a:r>
              <a:rPr lang="en-US" sz="1400" dirty="0"/>
              <a:t> the finite set of possible, </a:t>
            </a:r>
          </a:p>
          <a:p>
            <a:pPr lvl="0"/>
            <a:r>
              <a:rPr lang="en-US" sz="1400" dirty="0"/>
              <a:t>movements, which supports determinism (green picture)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In the picture you can see the example of used movement set [red plane is origin], [cyan/magenta plane after movement] 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B83D553-B7C3-4F61-A5DA-3A5541BE29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DF7513-086D-475A-B3D3-B35DFFDFBD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B101B8-8257-4D3E-9297-C6095777B4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768C5A-3CE4-4406-8CF3-F80949FF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D99B6E-DF4B-4A54-9B29-2B40C258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D89A89-412F-4943-8147-9B4C745DC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world map is represented as a set of cells,</a:t>
            </a:r>
          </a:p>
          <a:p>
            <a:pPr lvl="0"/>
            <a:r>
              <a:rPr lang="en-US" sz="1600" dirty="0"/>
              <a:t>Each cell has a rated property, like visibility, reachability,</a:t>
            </a:r>
          </a:p>
          <a:p>
            <a:pPr lvl="0"/>
            <a:r>
              <a:rPr lang="en-US" sz="1600" dirty="0"/>
              <a:t>The “Data fusion” procedure which evaluates these properties is based on work of Gustafson and </a:t>
            </a:r>
            <a:r>
              <a:rPr lang="en-US" sz="1600" dirty="0" err="1"/>
              <a:t>Ramasy</a:t>
            </a:r>
            <a:r>
              <a:rPr lang="en-US" sz="1600" dirty="0"/>
              <a:t>,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From left to right (examples of properties):</a:t>
            </a:r>
          </a:p>
          <a:p>
            <a:pPr lvl="0"/>
            <a:r>
              <a:rPr lang="en-US" sz="1600" dirty="0"/>
              <a:t>1. Intruder intersection rate</a:t>
            </a:r>
          </a:p>
          <a:p>
            <a:pPr lvl="0"/>
            <a:r>
              <a:rPr lang="en-US" sz="1600" dirty="0"/>
              <a:t>2. Obstacle map rate</a:t>
            </a:r>
          </a:p>
          <a:p>
            <a:pPr lvl="0"/>
            <a:r>
              <a:rPr lang="en-US" sz="1600" dirty="0"/>
              <a:t>3. LiDAR hit count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B013DF2-4FCD-4E66-931D-EB223C713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DF03C31-315C-44DD-B0F9-0DA8D5CCB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A8253730-553B-4867-A294-D0F2D5283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47E1797-D169-4766-8335-468D8E93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A919A04-DEC1-4176-863E-F87F0E9B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AF7D7-AEC7-4003-B7AE-093545A0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is understood as joint of multiple immediate decisions to achieve,</a:t>
            </a:r>
          </a:p>
          <a:p>
            <a:pPr lvl="0"/>
            <a:r>
              <a:rPr lang="en-US" dirty="0"/>
              <a:t>“long-term safe path” between waypoints.</a:t>
            </a:r>
          </a:p>
          <a:p>
            <a:pPr lvl="0"/>
            <a:r>
              <a:rPr lang="en-US" dirty="0"/>
              <a:t>The Sabatini and </a:t>
            </a:r>
            <a:r>
              <a:rPr lang="en-US" dirty="0" err="1"/>
              <a:t>Gardi</a:t>
            </a:r>
            <a:r>
              <a:rPr lang="en-US" dirty="0"/>
              <a:t> laid out the base for UAS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From left to right:</a:t>
            </a:r>
          </a:p>
          <a:p>
            <a:pPr lvl="0"/>
            <a:r>
              <a:rPr lang="en-US" dirty="0"/>
              <a:t>1. Simplified navigation framework structure,</a:t>
            </a:r>
          </a:p>
          <a:p>
            <a:pPr lvl="0"/>
            <a:r>
              <a:rPr lang="en-US" dirty="0"/>
              <a:t>2. Simplified navigation activity diagram,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2B795F-28A4-4D97-AC20-F5255C153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E361A4-6F94-492C-9CC2-B944764FB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D7F834E-3478-4D09-921A-0C0AEADCF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EC1CD968-213D-4AB8-BCD6-59BA02492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FC37B4-A583-4F0A-8110-786133B6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6C2EC9-A72F-4085-918D-9E355EE2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reach set defines where can UAS fly from initial position in given time frame,</a:t>
            </a:r>
          </a:p>
          <a:p>
            <a:pPr lvl="0"/>
            <a:r>
              <a:rPr lang="en-US" sz="1600" dirty="0"/>
              <a:t>We want to have finite count of possibilities to guarantee finite time solution,</a:t>
            </a:r>
          </a:p>
          <a:p>
            <a:pPr lvl="0"/>
            <a:r>
              <a:rPr lang="en-US" sz="1600" dirty="0"/>
              <a:t>The “lattice trajectory tree” fulfils this purpose,</a:t>
            </a:r>
          </a:p>
          <a:p>
            <a:pPr lvl="0"/>
            <a:r>
              <a:rPr lang="en-US" sz="1600" dirty="0"/>
              <a:t>The work of LaValle, </a:t>
            </a:r>
            <a:r>
              <a:rPr lang="en-US" sz="1600" dirty="0" err="1"/>
              <a:t>Gessel</a:t>
            </a:r>
            <a:r>
              <a:rPr lang="en-US" sz="1600" dirty="0"/>
              <a:t>, and, Esposito are used as base for our algorithm.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On the picture the “reach set approximation” for truck in different starting positions</a:t>
            </a:r>
          </a:p>
          <a:p>
            <a:r>
              <a:rPr lang="en-US" sz="1600" b="1" dirty="0"/>
              <a:t>Your Notes: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A05E34-A6C2-4AB5-92F3-15A2D5D511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7BD765EF-1D68-4CE6-BFDB-3E5D5EFD0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60F1F93-F2FA-470E-BF8F-685851581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9105328-52F2-4B0E-981A-B516CAD9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9C7EC7F-A095-45EC-8DFA-401FBBD8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E648787-E415-4AD2-82B2-19A3B96F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introduction, </a:t>
            </a:r>
          </a:p>
          <a:p>
            <a:pPr lvl="0"/>
            <a:r>
              <a:rPr lang="en-US" dirty="0"/>
              <a:t>Let us get to the proposed framework,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9FC1ED1-4F10-4B02-8400-5EBCF94E75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8857B4C-4C38-45FB-BCA5-4633113BD9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A86E628-D3DA-4FED-B2D9-048B8AD1E2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FB7ECB-F163-40BE-A708-9A7E2AE1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AE8B446-F791-426E-80C6-D7FE24CA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EC32A5-4CD0-4794-9592-1CC47F19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airspace vertical classification based on altitude,</a:t>
            </a:r>
          </a:p>
          <a:p>
            <a:pPr lvl="0"/>
            <a:r>
              <a:rPr lang="en-US" dirty="0"/>
              <a:t>Different rules and authorities applies on different </a:t>
            </a:r>
          </a:p>
          <a:p>
            <a:pPr lvl="0"/>
            <a:r>
              <a:rPr lang="en-US" dirty="0"/>
              <a:t>“flight levels”,</a:t>
            </a:r>
          </a:p>
          <a:p>
            <a:pPr lvl="0"/>
            <a:r>
              <a:rPr lang="en-US" dirty="0"/>
              <a:t> “C class airspace” is where passenger planes operates</a:t>
            </a:r>
          </a:p>
          <a:p>
            <a:r>
              <a:rPr lang="en-US" b="1" dirty="0"/>
              <a:t>Note:</a:t>
            </a:r>
            <a:r>
              <a:rPr lang="en-US" dirty="0"/>
              <a:t> There is slight difference between countries, this example is valid for Czech/Slovak Republic.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128FC0FA-77C9-48FB-86B2-D1F3B2AB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A82CCA7-B7FC-4F95-B3E8-8B7EDA33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framework works like follow:</a:t>
            </a:r>
          </a:p>
          <a:p>
            <a:pPr lvl="0"/>
            <a:r>
              <a:rPr lang="en-US" sz="1600" dirty="0"/>
              <a:t>1. The entry point is Data fusion (green &lt;plane&gt; box),</a:t>
            </a:r>
          </a:p>
          <a:p>
            <a:pPr lvl="0"/>
            <a:r>
              <a:rPr lang="en-US" sz="1600" dirty="0"/>
              <a:t>2. Data fusion gives “Situation overview” to “Avoidance Run”,</a:t>
            </a:r>
          </a:p>
          <a:p>
            <a:pPr lvl="0"/>
            <a:r>
              <a:rPr lang="en-US" sz="1600" dirty="0"/>
              <a:t>3. “Avoidance Run” (orange box) stores the situation in “Grid”,</a:t>
            </a:r>
          </a:p>
          <a:p>
            <a:pPr lvl="0"/>
            <a:r>
              <a:rPr lang="en-US" sz="1600" dirty="0"/>
              <a:t>4. The “Situational Assessment” (blue box) based on “Goal waypoint” and “rules” selects the most feasible “short-term avoidance trajectory” from the reach set.</a:t>
            </a:r>
          </a:p>
          <a:p>
            <a:pPr lvl="0"/>
            <a:r>
              <a:rPr lang="en-US" sz="1600" dirty="0"/>
              <a:t>5. The “Navigation loop” is responsible for long term navigation.</a:t>
            </a:r>
          </a:p>
          <a:p>
            <a:pPr lvl="0"/>
            <a:r>
              <a:rPr lang="en-US" sz="1600" dirty="0"/>
              <a:t>6. The movement automaton is responsible for “reference path translation”</a:t>
            </a:r>
          </a:p>
          <a:p>
            <a:pPr lvl="0"/>
            <a:r>
              <a:rPr lang="en-US" sz="1600" dirty="0"/>
              <a:t>Then let us look on details.	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CAC9F7A-C301-4223-9760-06431A388E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6008ED98-756E-4DC7-B133-2BF4FC6C8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D87CB260-EF09-414B-AEFB-23CD90012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42DDE9B9-A28F-4888-8846-CDBA80DC4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controlled plant (sec. 6.2) for UAS model, is continuous time system, (dramatic pause, click)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E7E34D-DD9A-4170-8C04-5A2514DB6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7C61D7F-79DC-4F6C-A230-1EC0FB9E6E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B5003A06-5AB8-4DCF-8CCB-6A9B6661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C49CB8C-6F0E-4F56-BA55-E056C1EC6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4910B5-FE5C-485B-AA7C-108F2435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5721A-19D7-4293-90EB-DF919982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58C4CB-9068-43E8-9AD0-4A0B63477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model is simple 3D unicycle, </a:t>
            </a:r>
          </a:p>
          <a:p>
            <a:pPr lvl="0"/>
            <a:r>
              <a:rPr lang="en-US" dirty="0"/>
              <a:t>With position (GCF) and orientation (GCF) as a state (6.1)</a:t>
            </a:r>
          </a:p>
          <a:p>
            <a:pPr lvl="0"/>
            <a:r>
              <a:rPr lang="en-US" dirty="0"/>
              <a:t>And control input as scalar velocity and angular velocity (6.2),</a:t>
            </a:r>
          </a:p>
          <a:p>
            <a:pPr lvl="0"/>
            <a:r>
              <a:rPr lang="en-US" dirty="0"/>
              <a:t>The model is then given by set of equations (6.4).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 simple model was used to ease reach set estimation experimentation,</a:t>
            </a:r>
          </a:p>
          <a:p>
            <a:pPr lvl="0"/>
            <a:r>
              <a:rPr lang="en-US" dirty="0"/>
              <a:t>The angular velocities are decoupled,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426B43-7F5F-422F-A92F-5E08211221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E3A35604-D2B6-4171-9144-CB749F88C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689F7B3-66C2-4A21-8E01-BB054F856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7785DA3-E658-4ED3-86F4-9A69FF2E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443ACB76-2CD9-4BDB-B513-A804D099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AF4E9B86-E2EF-4C64-B8EE-094F0CC4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Speech:</a:t>
            </a:r>
            <a:endParaRPr lang="en-US" dirty="0"/>
          </a:p>
          <a:p>
            <a:pPr lvl="0"/>
            <a:r>
              <a:rPr lang="en-US" dirty="0"/>
              <a:t>The UAS is controlled via Movement automaton</a:t>
            </a:r>
          </a:p>
          <a:p>
            <a:pPr lvl="0"/>
            <a:r>
              <a:rPr lang="en-US" dirty="0"/>
              <a:t>Movement automaton consumes commands – movements,</a:t>
            </a:r>
          </a:p>
          <a:p>
            <a:pPr lvl="0"/>
            <a:r>
              <a:rPr lang="en-US" dirty="0"/>
              <a:t>In the picture you can see example of simple Copter movement automaton, with four movements,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movement automaton is just hybrid automaton with enforced state changes.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480378B6-5D30-4D8F-BE08-000B615F5A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2" name="Header Placeholder 5">
            <a:extLst>
              <a:ext uri="{FF2B5EF4-FFF2-40B4-BE49-F238E27FC236}">
                <a16:creationId xmlns:a16="http://schemas.microsoft.com/office/drawing/2014/main" id="{CBB8B93E-1046-486A-90AB-367B492977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7C3117E4-7515-4BBB-8E87-ADE93C471E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9DFE60A5-68AC-4998-896B-0E86A2E9C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26982-8134-47E5-A3E4-F8195A5D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6C2D1A-8737-4B67-A9BB-6BF10BCA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movement set is a set of automaton states,</a:t>
            </a:r>
          </a:p>
          <a:p>
            <a:pPr lvl="0"/>
            <a:r>
              <a:rPr lang="en-US" dirty="0"/>
              <a:t>For our model there is a possibility to deriver nine (9) “elementary movements” (6.11),</a:t>
            </a:r>
          </a:p>
          <a:p>
            <a:pPr lvl="0"/>
            <a:r>
              <a:rPr lang="en-US" dirty="0"/>
              <a:t>In the picture the red plane shows the position before movement application, other colors after movement application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Similar movement set can be achieved for many UAS models,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4F8BA37-0F70-4979-A1D2-C48767EE30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5034FA2-B00D-4803-88D3-5448F28AA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F919587-CA94-4073-A85B-8FBFD63E8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4BB7D13-3EC3-4B20-ACB0-9EB81EF69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69196D-954F-4663-8B01-B2DB241E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175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28AB93-D875-494B-B646-0F44A5B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buffer is created by chaining multiple elementary movements as command chain,</a:t>
            </a:r>
          </a:p>
          <a:p>
            <a:pPr lvl="0"/>
            <a:r>
              <a:rPr lang="en-US" dirty="0"/>
              <a:t>The command chain is stored in Buffer structure (6.12),</a:t>
            </a:r>
          </a:p>
          <a:p>
            <a:pPr lvl="0"/>
            <a:r>
              <a:rPr lang="en-US" dirty="0"/>
              <a:t>The movement automaton continuously consumes buffer to control UAS over trajectory,</a:t>
            </a:r>
          </a:p>
          <a:p>
            <a:pPr lvl="0"/>
            <a:r>
              <a:rPr lang="en-US" dirty="0"/>
              <a:t>The trajectory for some initial state and buffer is given as,</a:t>
            </a:r>
          </a:p>
          <a:p>
            <a:pPr lvl="0"/>
            <a:r>
              <a:rPr lang="en-US" dirty="0"/>
              <a:t>The chain of the state changes with corresponding movement applications (6.13).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61413E-B530-476C-9309-01CF423D04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652CE76-BBA3-40C3-A44B-46EF5750E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6C35461-D227-43EF-AE2A-C30312DD4C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5E43828-91BD-4269-9713-221184E6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Reach set is used for decision making,</a:t>
            </a:r>
          </a:p>
          <a:p>
            <a:pPr lvl="0"/>
            <a:r>
              <a:rPr lang="en-US" dirty="0"/>
              <a:t>It can be imagined as “tree of trajectories”,</a:t>
            </a:r>
          </a:p>
          <a:p>
            <a:pPr lvl="0"/>
            <a:r>
              <a:rPr lang="en-US" dirty="0"/>
              <a:t>Example: Reach set using our method (red) in Field of vision (aquamarine),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4CD1593-85D1-4557-B0D5-C1ADB23A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E27901F-4D72-453C-AD7C-1B9FD05B0A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525C1C5C-DCB3-4F37-B292-60693E6B9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05E920-B006-4996-B284-4EB949F7D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A46A48-A03C-41D3-9255-E128916AD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07C17-EA24-4C20-B89E-E271A2055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97913-80EA-466C-B37B-BC88766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operational space is represented by</a:t>
            </a:r>
          </a:p>
          <a:p>
            <a:pPr lvl="0"/>
            <a:r>
              <a:rPr lang="en-US" dirty="0"/>
              <a:t>“Avoidance grid” (6.20)</a:t>
            </a:r>
          </a:p>
          <a:p>
            <a:pPr lvl="0"/>
            <a:r>
              <a:rPr lang="en-US" dirty="0"/>
              <a:t>Avoidance grid represented in planar coordinates is split into the uniform cells with space portion (6.15)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space bounded by cells is exclusive (6.21).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A6F635-8DC2-4DD0-8FA8-0A63437508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3D842D43-AC6D-435E-AA02-FB4BD5BB5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898D93-F6F5-4B1D-8701-410BA97A1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AD31F26-88D8-4260-A5C2-44416BE9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305976-239A-47D6-B69A-D9BD5005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110D4B-79B1-4099-B3A6-9AC1E982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avoidance grid example is denoted by red line, the blue plane is in the center.</a:t>
            </a:r>
          </a:p>
          <a:p>
            <a:pPr lvl="0"/>
            <a:r>
              <a:rPr lang="en-US" dirty="0"/>
              <a:t>Then the Reach set approximation is given as a set of trajectories originating in “initial state” with limited duration (6.23),</a:t>
            </a:r>
          </a:p>
          <a:p>
            <a:pPr lvl="0"/>
            <a:r>
              <a:rPr lang="en-US" dirty="0"/>
              <a:t>The trajectory is given as a execution of movement chain - “buffer” applied on initial state,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Refer to section (6.4.1) for detailed explanation.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F964CD-7011-4828-ABDE-19E60CF92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51BD2E2-7336-4065-88A1-157BCA6E5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EA07696-2D06-469F-9E30-B57939B31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FF279A9-36C2-4AAD-B1B3-2EB47BAE8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have meaning full trajectories in Reach Set Approximation,</a:t>
            </a:r>
          </a:p>
          <a:p>
            <a:pPr lvl="0"/>
            <a:r>
              <a:rPr lang="en-US" dirty="0"/>
              <a:t>The trajectory relation to the “avoidance grid” is given by its footprint, the set of cells passed by trajectory,</a:t>
            </a:r>
          </a:p>
          <a:p>
            <a:pPr lvl="0"/>
            <a:r>
              <a:rPr lang="en-US" dirty="0"/>
              <a:t>In the left figure you can see six trajectories going over avoidance grid,</a:t>
            </a:r>
          </a:p>
          <a:p>
            <a:pPr lvl="0"/>
            <a:r>
              <a:rPr lang="en-US" dirty="0"/>
              <a:t>There are only three unique footprints, </a:t>
            </a:r>
          </a:p>
          <a:p>
            <a:pPr lvl="0"/>
            <a:r>
              <a:rPr lang="en-US" dirty="0"/>
              <a:t>That means we need only 3 of those trajectories,</a:t>
            </a:r>
          </a:p>
          <a:p>
            <a:pPr lvl="0"/>
            <a:r>
              <a:rPr lang="en-US" dirty="0"/>
              <a:t>The right figure shows four trajectories with same footprint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258556D-E807-4A4B-8387-37DE493C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0E123CC-40EB-405C-970F-F7B0D7F6CA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768AA3BA-9640-49F0-90B1-9E5DEE9D7B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BA5234C-7D1F-4B86-AE21-FE219FCE9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DC66BC1-FA99-4431-9CFB-4A1FC08EF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13BCBA85-926B-4102-96DD-FB211062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2F5110F-0117-482F-83CC-A0BD24E8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horizontal plane restrictions, </a:t>
            </a:r>
          </a:p>
          <a:p>
            <a:pPr lvl="0"/>
            <a:r>
              <a:rPr lang="en-US" dirty="0"/>
              <a:t>Airspace authority can prohibit operations in specific area,</a:t>
            </a:r>
          </a:p>
          <a:p>
            <a:pPr lvl="0"/>
            <a:r>
              <a:rPr lang="en-US" dirty="0"/>
              <a:t>For example the “orange rectangle” was marked as</a:t>
            </a:r>
          </a:p>
          <a:p>
            <a:pPr lvl="0"/>
            <a:r>
              <a:rPr lang="en-US" dirty="0"/>
              <a:t>”Restricted Area”,</a:t>
            </a:r>
          </a:p>
          <a:p>
            <a:pPr lvl="0"/>
            <a:r>
              <a:rPr lang="en-US" dirty="0"/>
              <a:t>Due the “Military exercise”.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7622B8-B6AE-4E04-9C17-F864B83728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41282F0B-3980-4D53-8B37-8BB5B7B2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C95CD-7A5D-4071-8F02-716D22804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7F5A749-7976-4E29-967A-A4DA01DA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4CAF4B-1AB2-4AC9-B9E5-1D480221B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A3867-8EB7-44F0-81A4-F637DCFA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trajectory properties are considered when the candidate trajectory for Reach set approximation is selected,</a:t>
            </a:r>
          </a:p>
          <a:p>
            <a:pPr lvl="0"/>
            <a:r>
              <a:rPr lang="en-US" dirty="0"/>
              <a:t>In the figure you can see selection process based on coverage property,</a:t>
            </a:r>
          </a:p>
          <a:p>
            <a:r>
              <a:rPr lang="en-US" b="1" dirty="0"/>
              <a:t>Note: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You can track any property of the trajectory in relation to operational space or airspace, as you will see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39097E9-2308-4B67-A4D2-654BF3304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EBF2F0D-EFF1-4506-BC83-616E78FDE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7906D52-D7E6-4D63-936E-25874153D2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8F14674-63FE-4FD4-B9B4-D190727B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73A076D-005C-42E4-A198-4DF1D2CDE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997EF7-B6B2-4D13-A738-885133DB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Following reach set approximations were developed:</a:t>
            </a:r>
          </a:p>
          <a:p>
            <a:pPr lvl="0"/>
            <a:r>
              <a:rPr lang="en-US" b="1" dirty="0"/>
              <a:t>1. Coverage maximizing (6.4.4)</a:t>
            </a:r>
            <a:endParaRPr lang="en-US" dirty="0"/>
          </a:p>
          <a:p>
            <a:pPr lvl="0"/>
            <a:r>
              <a:rPr lang="en-US" dirty="0"/>
              <a:t>A. contains trajectories maximizing avoidance capability</a:t>
            </a:r>
          </a:p>
          <a:p>
            <a:pPr lvl="0"/>
            <a:r>
              <a:rPr lang="en-US" dirty="0"/>
              <a:t>B. Used for intruder/obstacle avoidance</a:t>
            </a:r>
          </a:p>
          <a:p>
            <a:pPr lvl="0"/>
            <a:r>
              <a:rPr lang="en-US" dirty="0"/>
              <a:t>C. In non-controlled airspace</a:t>
            </a:r>
          </a:p>
          <a:p>
            <a:pPr lvl="0"/>
            <a:r>
              <a:rPr lang="en-US" b="1" dirty="0"/>
              <a:t>2. Turn minimizing (6.4.5)</a:t>
            </a:r>
            <a:endParaRPr lang="en-US" dirty="0"/>
          </a:p>
          <a:p>
            <a:pPr lvl="0"/>
            <a:r>
              <a:rPr lang="en-US" dirty="0"/>
              <a:t>A. Contains trajectories with minimal turning, </a:t>
            </a:r>
          </a:p>
          <a:p>
            <a:pPr lvl="0"/>
            <a:r>
              <a:rPr lang="en-US" dirty="0"/>
              <a:t>B. Used for navigation, increases behavior predictability,</a:t>
            </a:r>
          </a:p>
          <a:p>
            <a:pPr lvl="0"/>
            <a:r>
              <a:rPr lang="en-US" dirty="0"/>
              <a:t>C. Used in non-controlled airspace 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7EB3EA-3356-4188-9EAD-568CB18E37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69D6210E-A06D-4B1A-A663-2ABF3D598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CFA1613-A2DC-4CB4-BEC8-9C0AFF1D40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4EBDB2E-C400-43A0-B2B4-5E30620B7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B168F78-6822-4C87-A60C-52BF075E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AEAAE-2FA6-4EE0-BEFD-A0DA55FC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idea behind combined RSA (6.4.7) is to have properties of both turn minimizing and coverage maximizing RSA. </a:t>
            </a:r>
          </a:p>
          <a:p>
            <a:pPr lvl="0"/>
            <a:r>
              <a:rPr lang="en-US" dirty="0"/>
              <a:t>To be compatible with controlled airspace, the “ACAS-like”  (6.4.6) RSA was developed to emulate horizontal/ vertical/ cross section separations of modern aircrafts.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All reach sets are for 3D space</a:t>
            </a:r>
          </a:p>
          <a:p>
            <a:pPr lvl="0"/>
            <a:r>
              <a:rPr lang="en-US" dirty="0"/>
              <a:t>ACAS operational mode can be constrained.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FF554D-3A7F-4D4B-BE66-0594552F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E926CB5-37C6-404F-AFDF-BE2D101F4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4CDFA8-B057-4AAF-902E-35002354B6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6B1FEBBD-DDC6-4677-A214-7E10B079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use Reach set Approximation, we need a mission plan,</a:t>
            </a:r>
          </a:p>
          <a:p>
            <a:pPr lvl="0"/>
            <a:r>
              <a:rPr lang="en-US" dirty="0"/>
              <a:t>The mission plan is given as ordered set of waypoints,</a:t>
            </a:r>
          </a:p>
          <a:p>
            <a:pPr lvl="0"/>
            <a:r>
              <a:rPr lang="en-US" dirty="0"/>
              <a:t>The example shows a trajectory with multiple decisions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B3DEB1A2-9FBC-45BD-8DA8-F980F289F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AB7BCA8-160B-4502-9413-3A700CEEDC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2E5C170-6EFA-485A-9703-4AB58CABE6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7A637F7E-729A-4C86-86EC-A0BB33D21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9F8EC5BD-7F82-40E1-85F0-8488A0D99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evaluate situation we need some input data,</a:t>
            </a:r>
          </a:p>
          <a:p>
            <a:pPr lvl="0"/>
            <a:r>
              <a:rPr lang="en-US" dirty="0"/>
              <a:t>For intruder position the ADS-B is used,</a:t>
            </a:r>
          </a:p>
          <a:p>
            <a:pPr lvl="0"/>
            <a:r>
              <a:rPr lang="en-US" dirty="0"/>
              <a:t>Each air traffic attendant is broadcasting its position and heading,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077B9E4-BD7A-4DC9-9243-85E04C6AB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EE7FA7A-F0BE-4E19-962B-78F2C9728E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4F7FDA7D-DE6F-4DD5-A3F1-E9B8388EE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2E87CF74-A3F1-40D7-9248-840A3C390E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0FF4044-21BB-45D9-91CD-0A1DCD3C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is a sensor of choice for static obstacles,</a:t>
            </a:r>
          </a:p>
          <a:p>
            <a:pPr lvl="0"/>
            <a:r>
              <a:rPr lang="en-US" dirty="0"/>
              <a:t>In the example data you can see a small farm,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Moving object filtering is neglected</a:t>
            </a:r>
          </a:p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A82CC7B-7CF5-4882-9580-0D5021E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94CD2FC-BB93-4A91-9850-9B83D98689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73EAFD83-3A49-438E-93C4-640E565BF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0D6296-CD47-482B-888B-1EE605D2D1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D577BD-E5D6-4750-AC58-B0EBE866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DD2B7A-E945-472B-87BF-A7EF34FD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BFDD7D-8A68-4C30-AF16-37C74DF8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classification algorithms can be used for the,</a:t>
            </a:r>
          </a:p>
          <a:p>
            <a:pPr lvl="0"/>
            <a:r>
              <a:rPr lang="en-US" dirty="0"/>
              <a:t>“Offline maps” creation,</a:t>
            </a:r>
          </a:p>
          <a:p>
            <a:pPr lvl="0"/>
            <a:r>
              <a:rPr lang="en-US" dirty="0"/>
              <a:t>In the example you can see farm data (NW) classification,</a:t>
            </a:r>
          </a:p>
          <a:p>
            <a:r>
              <a:rPr lang="en-US" dirty="0"/>
              <a:t>For vegetation (NE), Terrain (SW), Buildings (SE),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D5CC73-3A7A-4F1F-8199-6AA735B626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78631DC-545A-483A-836E-97BAFFC7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F1B3CA0-33C1-4B3F-8F00-19A649BFB8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ACC492-D130-48D8-926C-A06F33A2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an example of offline map created by one of my master students,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Here is example of cuboid coatings (dark blue) with virtual convex coating (magenta, cyan, yellow, red)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EDB75428-6241-4815-A07F-D75131FC8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023E490-AEF4-4BB2-9CA2-8DA7B29FBB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22BB774B-91C5-492F-A5CE-DB11A9D6A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AD46F0-B427-4E1D-ABA8-FDD6CC33ED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365D846-7A2B-4871-9766-81B28B5D4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we have all the ingredients for Data fusion and Avoidance Run</a:t>
            </a:r>
          </a:p>
          <a:p>
            <a:pPr lvl="0"/>
            <a:r>
              <a:rPr lang="en-US" dirty="0"/>
              <a:t>The Avoidance Run is situation evaluation for one specific decision time point,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4A494DB-2346-43B0-8D54-3BF7EF2A1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46C452-8DE1-47F1-8A47-DE6F54188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6017F74-DFD7-4A7E-9433-8C7E29AF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12439ED-A217-40EB-89B8-F36B16DE58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E552BC-CA85-4A6D-A48A-835D5712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F0FEF7-BA10-4C4A-BE61-131E82685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4839FE-9D06-4E5E-926A-55681255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we start with empty avoidance grid,</a:t>
            </a:r>
          </a:p>
          <a:p>
            <a:pPr lvl="0"/>
            <a:r>
              <a:rPr lang="en-US" dirty="0"/>
              <a:t>The goal is green square,</a:t>
            </a:r>
          </a:p>
          <a:p>
            <a:pPr lvl="0"/>
            <a:r>
              <a:rPr lang="en-US" dirty="0"/>
              <a:t>The UAS position is blue square,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D706F71-A85E-410F-A2B9-ACCA21F5A3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25234B-B295-444A-8ED9-01D22F2A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A95B95A-510D-488D-B406-6D72CB5403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DDAE31-6CB5-4D54-945C-B756969D2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F74F69-D5BE-46F4-8BFD-0D7BC58F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20E6B7-8C31-4221-B728-D6191A00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As for the planes there is ATM, the similar concept is applied for UAS, The UAS Traffic Management system is established by “EASA” in EU,</a:t>
            </a:r>
          </a:p>
          <a:p>
            <a:pPr lvl="0"/>
            <a:r>
              <a:rPr lang="en-US" dirty="0"/>
              <a:t>You can see examples of UAS operations:</a:t>
            </a:r>
          </a:p>
          <a:p>
            <a:pPr lvl="0"/>
            <a:r>
              <a:rPr lang="en-US" dirty="0"/>
              <a:t>	1. Free flight,</a:t>
            </a:r>
          </a:p>
          <a:p>
            <a:pPr lvl="0"/>
            <a:r>
              <a:rPr lang="en-US" dirty="0"/>
              <a:t>	2. Corridor like navigation,</a:t>
            </a:r>
          </a:p>
          <a:p>
            <a:pPr lvl="0"/>
            <a:r>
              <a:rPr lang="en-US" dirty="0"/>
              <a:t>	3. Authority enforcement,</a:t>
            </a:r>
          </a:p>
          <a:p>
            <a:pPr lvl="0"/>
            <a:r>
              <a:rPr lang="en-US" dirty="0"/>
              <a:t>The latest has been implemented in our work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D1D7CF-AADC-493B-B972-8F6F75181E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E7A0925-AF21-4D61-B445-ADD4BE97D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FCFC325-ABB0-4588-BBDB-A42A1FC0F4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C31D7C7-CBF5-4DBD-9E14-9DEFD968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CFA4E0-6F70-47EB-B282-C13E4651E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3A925C-6489-4663-8741-E6580B70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“Data fusion” provides threat rating (obstacle rating) each cell in avoidance grid </a:t>
            </a:r>
          </a:p>
          <a:p>
            <a:pPr lvl="0"/>
            <a:r>
              <a:rPr lang="en-US" dirty="0"/>
              <a:t>Red cells are occupied,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Red cells belongs to occupied space</a:t>
            </a:r>
          </a:p>
          <a:p>
            <a:pPr lvl="0"/>
            <a:r>
              <a:rPr lang="en-US" dirty="0"/>
              <a:t>Red cells can belong </a:t>
            </a:r>
            <a:r>
              <a:rPr lang="en-US" dirty="0" err="1"/>
              <a:t>alsto</a:t>
            </a:r>
            <a:r>
              <a:rPr lang="en-US" dirty="0"/>
              <a:t> to restricted space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EC91B9-EB86-40BF-B56B-61D7E65B25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97C1417-346C-40B9-BA9B-3B02A2FFA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9B52275-3A0E-43A5-8592-D2D06F2AF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BA23FF1-CC3F-4AF8-BC75-76691458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CBB7D5-73C1-44FA-85B8-8ECAF8EE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D575902-029A-46AF-B39C-E8A07284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we evaluate the unknown as yellow cells,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unknow portion of operation space belongs to Uncertain set,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5FBBFB-D91B-45F2-ABAC-6D94A2DF67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B7FC26A-06B3-44E5-BE45-7CE8D8402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3CC53EE-68C1-4C15-8E7B-F6690CF8C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E5AF405-1B3D-4CC5-8CE0-A70C6C670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3A1819-125B-42BB-A23D-A32C92FA3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8C3BB-6594-4D54-B37C-AB135CEBA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then we project reach set approximation into avoidance grid, </a:t>
            </a:r>
          </a:p>
          <a:p>
            <a:pPr lvl="0"/>
            <a:r>
              <a:rPr lang="en-US" dirty="0"/>
              <a:t>The result is trimmed reach set with only safe green trajectories,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safe trajectory is a trajectory going over Free space (white)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202543-E1E9-42C5-959B-7A13084E16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EB50A8B-F01D-417B-8836-C3D6EA41D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7CB3BB8-D65D-404A-92E4-96ABC556CF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FCB53B3-7CDC-4C52-B957-63CF74C6C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3DB47-0481-4817-81E2-D534BE0D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89B125-533C-4D0B-B75E-93B6D4E8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green cells which are penetrated by at least one safe trajectory are considered reachable,</a:t>
            </a:r>
          </a:p>
          <a:p>
            <a:pPr lvl="0"/>
            <a:r>
              <a:rPr lang="en-US" dirty="0"/>
              <a:t>The orange unreachable cells do not have any.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Reachable + Unreachable =  Free operational space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4BE016-60A4-4D31-A551-9F1E7EF0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0B7A0BD-A7C1-49BE-A6BE-A3E132F52B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E77B986-9304-464F-99A1-F6324BF4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CD59AD4-66B7-4DA4-9094-DAD666E40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848920-F564-45B2-9AD9-F2978BF9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76E581-4E17-499D-9F19-587788C8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algorithm provides navigation goal (purple star).</a:t>
            </a:r>
          </a:p>
          <a:p>
            <a:pPr lvl="0"/>
            <a:r>
              <a:rPr lang="en-US" dirty="0"/>
              <a:t>Then in the reachable space a feasible blue avoidance path is selected from constrained reach set,</a:t>
            </a:r>
          </a:p>
          <a:p>
            <a:pPr lvl="0"/>
            <a:r>
              <a:rPr lang="en-US" dirty="0"/>
              <a:t>The blue star is marked as next decision point,</a:t>
            </a:r>
          </a:p>
          <a:p>
            <a:pPr lvl="0"/>
            <a:r>
              <a:rPr lang="en-US" dirty="0"/>
              <a:t>We fire up Avoidance Run again there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selected according to the cost function and safety rules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F4B5DB9-611D-486E-9836-35BED0538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F574701-91D0-4FD0-833C-CCFE90FA4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25E5B-75C0-40B9-A5D2-3FD8642D63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398085-EAF9-48D2-8815-E3EAB5D6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15E9E1-CFEA-48CE-9AE6-CB585FE99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BBF840-8AD8-4563-81BD-6AC79B65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avoidance run is responsible for “Short term navigation”, for long term navigation mission control run is used.</a:t>
            </a:r>
          </a:p>
          <a:p>
            <a:pPr lvl="0"/>
            <a:r>
              <a:rPr lang="en-US" dirty="0"/>
              <a:t>Multiple avoidance runs are executed to create one safe trajectory,</a:t>
            </a:r>
          </a:p>
          <a:p>
            <a:pPr lvl="0"/>
            <a:r>
              <a:rPr lang="en-US" dirty="0"/>
              <a:t>The cyan trajectory is planned from next decision point,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Mission control run is far more complex with magnitude of rules and other mechanisms,</a:t>
            </a:r>
          </a:p>
          <a:p>
            <a:pPr lvl="0"/>
            <a:r>
              <a:rPr lang="en-US" dirty="0"/>
              <a:t>It has been neglected in this presentation for simplicity purpose,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6341B8-880C-44B9-8A59-A705C36E9A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D13E536-3D50-4AFA-9806-661DF59E7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3656FBA-4B15-44E2-8111-6079157AD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075AB53-B650-4F1D-A5B6-A2BD0C52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1691EC8-8612-4D73-A093-DC9AF49E3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7B7B8CFE-4C80-4CD0-B9BD-D212CDFA9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 was all for framework,</a:t>
            </a:r>
          </a:p>
          <a:p>
            <a:pPr lvl="0"/>
            <a:r>
              <a:rPr lang="en-US" dirty="0"/>
              <a:t>We need to make multiple instances to cooperates, for UAS to be airworthy,</a:t>
            </a:r>
          </a:p>
          <a:p>
            <a:pPr lvl="0"/>
            <a:r>
              <a:rPr lang="en-US" dirty="0"/>
              <a:t>This schematic shows a concept of centralized UTM,</a:t>
            </a:r>
          </a:p>
          <a:p>
            <a:pPr lvl="0"/>
            <a:r>
              <a:rPr lang="en-US" dirty="0"/>
              <a:t>UTM is receiving position updates from aircrafts,</a:t>
            </a:r>
          </a:p>
          <a:p>
            <a:pPr lvl="0"/>
            <a:r>
              <a:rPr lang="en-US" dirty="0"/>
              <a:t>If UTM detects collision its sends “Collision Resolutions”,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7A03451-53C7-404E-B566-6816CBE334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168BC43-8BEE-4E28-87ED-13385B15D4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5B9295B-B22F-4FE1-A461-9278810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FF56ADC-CD70-4164-9EA3-68CD76569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14457D6-5F97-49E0-AD3E-65F7770E2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C2555117-239B-40B8-8E4A-87EDCF3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UAS operates in very complex space we needed a mechanism to tweak navigation/avoidance process,</a:t>
            </a:r>
          </a:p>
          <a:p>
            <a:pPr lvl="0"/>
            <a:r>
              <a:rPr lang="en-US" dirty="0"/>
              <a:t>The simple rule engine has been implemented which enables code injection in specific joint points</a:t>
            </a:r>
          </a:p>
          <a:p>
            <a:pPr lvl="0"/>
            <a:r>
              <a:rPr lang="en-US" dirty="0"/>
              <a:t>The example shows slow down rule for “C” class airspace,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11D559D-E019-44F4-83D6-31C40201935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6AAAC7B-0714-41DC-92C5-0DAD7EE772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64E9DC2-0241-4F7C-886D-E3047CB8D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8D940D16-86F6-4696-A547-55C220F1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DF552AE-A065-4FD6-B7A1-0167D279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721393-19CF-4B29-A73D-447AF5F9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framework,</a:t>
            </a:r>
          </a:p>
          <a:p>
            <a:pPr lvl="0"/>
            <a:r>
              <a:rPr lang="en-US" dirty="0"/>
              <a:t>Now lets get to the testing scenarios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241D8FD-1929-47FF-B755-5CC0EBCE21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3A846B8-BF8E-40E6-8E5E-16B0A89D7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A1C8EF1-42F2-4942-B01E-C0CA3EBEC8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9D73B9-B440-470C-8DB4-AC3246401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5597CD-66DA-4451-AC22-681A2C8C2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6AD4FB-A4B7-4F37-B97D-D925BEF54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have developed own testing framework enabling us to test:</a:t>
            </a:r>
          </a:p>
          <a:p>
            <a:pPr lvl="0"/>
            <a:r>
              <a:rPr lang="en-US" dirty="0"/>
              <a:t>1. Static obstacle collisions.</a:t>
            </a:r>
          </a:p>
          <a:p>
            <a:pPr lvl="0"/>
            <a:r>
              <a:rPr lang="en-US" dirty="0"/>
              <a:t>2. Intruder collision,</a:t>
            </a:r>
          </a:p>
          <a:p>
            <a:pPr lvl="0"/>
            <a:r>
              <a:rPr lang="en-US" dirty="0"/>
              <a:t>3. Weather avoidance,</a:t>
            </a:r>
          </a:p>
          <a:p>
            <a:pPr lvl="0"/>
            <a:r>
              <a:rPr lang="en-US" dirty="0"/>
              <a:t>4. Combination of any previous,</a:t>
            </a:r>
          </a:p>
          <a:p>
            <a:pPr lvl="0"/>
            <a:r>
              <a:rPr lang="en-US" dirty="0"/>
              <a:t>We have prepared and executed 13 scenarios,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DA010EA-BCD5-44F9-AE62-9641337A2D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78BBB9-5525-4743-BDB0-318F0E55B6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DAF1FA7-395C-440A-B19F-AB9350330D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F9564AD-B895-4988-A254-1EB6F0303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E0BE1A8-4B81-46B7-8341-AACDC4BF4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F3FC424-7938-47A7-A0FB-B69A1EBC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aviation is using “Well clear distance”</a:t>
            </a:r>
          </a:p>
          <a:p>
            <a:pPr lvl="0"/>
            <a:r>
              <a:rPr lang="en-US" dirty="0"/>
              <a:t>The bigger barrel is called “Well clear margin”</a:t>
            </a:r>
          </a:p>
          <a:p>
            <a:pPr lvl="0"/>
            <a:r>
              <a:rPr lang="en-US" dirty="0"/>
              <a:t>Which is considered as “warning zone”</a:t>
            </a:r>
          </a:p>
          <a:p>
            <a:pPr lvl="0"/>
            <a:r>
              <a:rPr lang="en-US" dirty="0"/>
              <a:t>No plane should enter that zone</a:t>
            </a:r>
          </a:p>
          <a:p>
            <a:pPr lvl="0"/>
            <a:r>
              <a:rPr lang="en-US" dirty="0"/>
              <a:t>The smaller barrel is called “near miss margin”,</a:t>
            </a:r>
          </a:p>
          <a:p>
            <a:pPr lvl="0"/>
            <a:r>
              <a:rPr lang="en-US" dirty="0"/>
              <a:t>Entrance is considered as a “serious incident”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72E5BF8-9DC1-46E4-94DC-D2894FA898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16334C6F-D4C6-4B8E-B718-15A54EF71A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ADFEB8-9816-4CA5-BD26-8B08F176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E91782F-077B-49CF-93B9-F38FE38D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8AE2E09-D0B4-4D73-AD7A-08979D81F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12AA5B0-68BD-4496-A89B-74C7B3765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Firstly, I will show you two scenarios for obstacle avoidance and weather avoidance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02630DE-B1DD-4CDD-AD88-384B5EB456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C15C9E01-60BE-46AD-A68C-117EB61EF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3308CC6-FA71-4D4D-A74A-144F15963E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DA20AFCF-BE9E-4D61-998C-B64771696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Lets call it “Standard pizza delivery scenario”</a:t>
            </a:r>
          </a:p>
          <a:p>
            <a:pPr lvl="0"/>
            <a:r>
              <a:rPr lang="en-US" dirty="0"/>
              <a:t>The “blue plane” is flying over the maze to the green square waypoint,</a:t>
            </a:r>
          </a:p>
          <a:p>
            <a:pPr lvl="0"/>
            <a:r>
              <a:rPr lang="en-US" dirty="0"/>
              <a:t>The blue line is already flew trajectory</a:t>
            </a:r>
          </a:p>
          <a:p>
            <a:pPr lvl="0"/>
            <a:r>
              <a:rPr lang="en-US" dirty="0"/>
              <a:t>The red line is planned trajectory for actual decision point</a:t>
            </a:r>
          </a:p>
          <a:p>
            <a:pPr lvl="0"/>
            <a:r>
              <a:rPr lang="en-US" dirty="0"/>
              <a:t>The non convex obstacles are fed to “LiDAR” sensor</a:t>
            </a:r>
          </a:p>
          <a:p>
            <a:pPr lvl="0"/>
            <a:r>
              <a:rPr lang="en-US" dirty="0"/>
              <a:t>As you can see the approach has maze solving capabilities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UAS is capable to fly over buildings, The framework and reach sets are primarily 3D</a:t>
            </a:r>
          </a:p>
          <a:p>
            <a:pPr lvl="0"/>
            <a:r>
              <a:rPr lang="en-US" dirty="0"/>
              <a:t>The UAS is fed only over Sensor simulation, it does not know the mission plan or obstacle layout</a:t>
            </a:r>
          </a:p>
          <a:p>
            <a:r>
              <a:rPr lang="en-US" b="1" dirty="0"/>
              <a:t>Your Notes: </a:t>
            </a:r>
            <a:endParaRPr lang="en-US" dirty="0"/>
          </a:p>
        </p:txBody>
      </p:sp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D23F815E-3098-4DF4-8D61-6C6FB467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A63BF9DD-5724-404A-8FB2-C133F8124B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0" name="Header Placeholder 5">
            <a:extLst>
              <a:ext uri="{FF2B5EF4-FFF2-40B4-BE49-F238E27FC236}">
                <a16:creationId xmlns:a16="http://schemas.microsoft.com/office/drawing/2014/main" id="{BA71AF19-EB18-4580-8B30-8EB59261F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36D2AAE7-2B03-4115-8F3A-BF13DAD4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6E945562-C247-4CA7-80C5-223008C74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is approaching magenta storm,</a:t>
            </a:r>
          </a:p>
          <a:p>
            <a:pPr lvl="0"/>
            <a:r>
              <a:rPr lang="en-US" dirty="0"/>
              <a:t>The storm is considered as moving constraint</a:t>
            </a:r>
          </a:p>
          <a:p>
            <a:pPr lvl="0"/>
            <a:r>
              <a:rPr lang="en-US" dirty="0"/>
              <a:t>The plane avoids storm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1B8AA8D1-D951-49B8-8354-8CA2D888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8E1F3C1-8198-46F3-BCDA-4F62D0215A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19EA0A8E-8EE3-4569-BDBB-002412149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E494886-D334-4DD0-8F34-6E0D9B05D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761110-B1EB-4E22-99A8-24825B798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be airworthy UAS needs to adhere some basic traffic rules, I will demonstrate the rules of the air which are valid for “controlled airspace” </a:t>
            </a:r>
          </a:p>
          <a:p>
            <a:r>
              <a:rPr lang="en-US" b="1" dirty="0"/>
              <a:t>Note:	</a:t>
            </a:r>
            <a:endParaRPr lang="en-US" dirty="0"/>
          </a:p>
          <a:p>
            <a:pPr lvl="0"/>
            <a:r>
              <a:rPr lang="en-US" dirty="0"/>
              <a:t>Class C, A,  airspaces, B are airports, they have more complex and intricate rules,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F55E921-3550-4AC2-9ED0-E13A0810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7BFA22B-1E45-4D26-872D-0D0135A16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E500BDA-B2AA-42A1-B8BF-A4B2DCF97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8B211183-A9AA-4295-9515-D0C40DB61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88AB0A5-E8F6-4E82-9069-4442A24A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converging maneuver needs to be executed when the angle of approach is above seventy degrees,</a:t>
            </a:r>
          </a:p>
          <a:p>
            <a:pPr lvl="0"/>
            <a:r>
              <a:rPr lang="en-US" dirty="0"/>
              <a:t>The right hand rule is applied,</a:t>
            </a:r>
          </a:p>
          <a:p>
            <a:pPr lvl="0"/>
            <a:r>
              <a:rPr lang="en-US" dirty="0"/>
              <a:t>The red plane has right of the way,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3E93218-DE58-46A1-B016-8584C0F5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CC3893CA-31CA-42A3-A9BD-B5B6D4F5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1" name="Header Placeholder 5">
            <a:extLst>
              <a:ext uri="{FF2B5EF4-FFF2-40B4-BE49-F238E27FC236}">
                <a16:creationId xmlns:a16="http://schemas.microsoft.com/office/drawing/2014/main" id="{D634A853-F03D-41D5-88AF-5C88001FE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86EA7C5-939F-4A05-8430-CEB9BA81C9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2D6C5A15-D469-4D81-B167-998CDD9FF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start avoidance keeping safe distance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21F88B5-BDD3-4290-B830-F9733021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2348D4E-1CC1-4E7B-B63E-6854EA07B8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5D0B58C5-8709-4FA0-94D5-65B1BA2ED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102158F-FE5A-4D8C-B229-DC1429D3A0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DEB3EE-0D13-4928-93E4-4F8F263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avoids wake turbulence and returns to original path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A672BBA-D26E-48D9-8FC3-2F7A8A9B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Blue plane avoids magenta plane, which has </a:t>
            </a:r>
          </a:p>
          <a:p>
            <a:pPr lvl="0"/>
            <a:r>
              <a:rPr lang="en-US" dirty="0"/>
              <a:t>“right of the way”</a:t>
            </a:r>
          </a:p>
          <a:p>
            <a:pPr lvl="0"/>
            <a:r>
              <a:rPr lang="en-US" dirty="0"/>
              <a:t>The rule engine has been deployed to tweak process,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CFD4F5B-CAB1-4692-A79E-1FAEEDB7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“Head on approach” is triggered when the angle of approach is greater than 130 degrees</a:t>
            </a:r>
          </a:p>
          <a:p>
            <a:pPr lvl="0"/>
            <a:r>
              <a:rPr lang="en-US" dirty="0"/>
              <a:t>None of planes has the right of the way, </a:t>
            </a:r>
          </a:p>
          <a:p>
            <a:pPr lvl="0"/>
            <a:r>
              <a:rPr lang="en-US" dirty="0"/>
              <a:t>The virtual round abound concept is used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030D780-8E4F-4EF3-82E8-01799AF3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A525660-53EB-4B51-921C-9EC562521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476AC306-CDB7-49F3-9592-276FB908F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7EEB7186-B5D9-4555-BC82-174538002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121FF937-F49E-4892-A758-8A45DB9D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Both planes keep safe distance from expected collision point to avoid wake and side turbulences</a:t>
            </a:r>
          </a:p>
          <a:p>
            <a:pPr lvl="0"/>
            <a:r>
              <a:rPr lang="en-US" dirty="0"/>
              <a:t>The maneuver ends when virtual roundabout is used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Every rule can fail, then its “Every man for himself” situation solved by “upper right corner” avoidance.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E12BC3-BDAE-4B3B-8ABE-B8279E82D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20F5318-5729-4D5A-9BF0-462CBFC4AF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68615DB-91EB-4EC1-8D02-AEC8E8152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9CDBB41-26F5-4585-9BD2-158DAB1880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E58AEBC-81C6-4F26-805E-BA6883DA3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</a:t>
            </a:r>
            <a:r>
              <a:rPr lang="en-US" b="1" dirty="0"/>
              <a:t>UAS </a:t>
            </a:r>
            <a:r>
              <a:rPr lang="en-US" dirty="0"/>
              <a:t>is interacting with </a:t>
            </a:r>
            <a:r>
              <a:rPr lang="en-US" b="1" dirty="0"/>
              <a:t>obstacles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- </a:t>
            </a:r>
            <a:r>
              <a:rPr lang="en-US" b="1" dirty="0"/>
              <a:t>Static</a:t>
            </a:r>
            <a:r>
              <a:rPr lang="en-US" dirty="0"/>
              <a:t> not changing position with time, like buildings,</a:t>
            </a:r>
          </a:p>
          <a:p>
            <a:pPr lvl="0"/>
            <a:r>
              <a:rPr lang="en-US" dirty="0"/>
              <a:t>- Moving which are not trying to harm us – </a:t>
            </a:r>
            <a:r>
              <a:rPr lang="en-US" b="1" dirty="0"/>
              <a:t>Intruders,</a:t>
            </a:r>
            <a:endParaRPr lang="en-US" dirty="0"/>
          </a:p>
          <a:p>
            <a:pPr lvl="0"/>
            <a:r>
              <a:rPr lang="en-US" dirty="0"/>
              <a:t>- Moving which are trying to harm us – </a:t>
            </a:r>
            <a:r>
              <a:rPr lang="en-US" b="1" dirty="0"/>
              <a:t>adversaries,</a:t>
            </a:r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 The work does not consider “adversaries”,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E9A2C9A4-850C-455A-AC15-0C030ED90A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5" name="Header Placeholder 5">
            <a:extLst>
              <a:ext uri="{FF2B5EF4-FFF2-40B4-BE49-F238E27FC236}">
                <a16:creationId xmlns:a16="http://schemas.microsoft.com/office/drawing/2014/main" id="{DCB096AB-0C05-424F-9FB6-6B503A479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7C6549C-4CF3-4141-AC99-5812B42F2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20AF2AE-8138-45F8-8509-C8668624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collision point is used as a center of virtual roundabout</a:t>
            </a:r>
          </a:p>
          <a:p>
            <a:pPr lvl="0"/>
            <a:r>
              <a:rPr lang="en-US" dirty="0"/>
              <a:t>Both planes start to converge to original waypoint when the collision point is passed,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E365780-BAAC-450A-9A17-EB1DE2F2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5D95DC4-CFAB-4876-A609-09B9F6C04B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DF1B2C0-73BE-4C74-A634-F7EDDCA1C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A430BAC-3D0A-4169-A251-600784CEC2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B7FC5A8-0681-41A4-BA85-B79612DD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Faster blue  airplane is overtaking slower red airplane </a:t>
            </a:r>
          </a:p>
          <a:p>
            <a:pPr lvl="0"/>
            <a:r>
              <a:rPr lang="en-US" dirty="0"/>
              <a:t>Faster blue airplane needs to take detour,</a:t>
            </a:r>
          </a:p>
          <a:p>
            <a:pPr lvl="0"/>
            <a:r>
              <a:rPr lang="en-US" dirty="0"/>
              <a:t>The standard solution is to follow divergence waypoint and start returning on convergence waypoint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2050208-859C-4CD8-958F-D4989919B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68CAF6-22F0-4D6B-B56D-621F5FB43E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5A5B8BF-7799-4870-868B-4E1FF5E47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4696FCE-D08C-446C-99C4-2CBDE875B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020ECE4-BBA0-4317-BE4F-06B662919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427C7-C107-4BD9-922F-6B45621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B2DFE6-8DA5-401F-98E4-737AE32D0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It’s going like this,</a:t>
            </a:r>
          </a:p>
          <a:p>
            <a:pPr lvl="0"/>
            <a:r>
              <a:rPr lang="en-US" dirty="0"/>
              <a:t>During overtake both planes should keep constant speed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E84A675-4D0F-4D9E-932C-DB8787AE6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A8F90BE-F528-4BA4-B8DC-02E0902FD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A6DF9AC-53FB-483F-B354-4D9B7719A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E7D57EE-CE17-41BB-99F8-6C8FC0B1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it finishes like this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6310CF6-5C3A-4CDF-85C9-A3312464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8CF5D4-5E4A-4154-8868-CA0D6F0F4E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28DBA1E-339B-40E1-8E0B-361495544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372BED-C75A-4537-8A9E-B55F803D90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46962A60-29A7-47BC-BEA6-B62DEC025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Here you can see overtake maneuver implemented in our framework,</a:t>
            </a:r>
          </a:p>
          <a:p>
            <a:pPr lvl="0"/>
            <a:r>
              <a:rPr lang="en-US" dirty="0"/>
              <a:t>The blue plane is following the divergence waypoint</a:t>
            </a:r>
          </a:p>
          <a:p>
            <a:pPr lvl="0"/>
            <a:r>
              <a:rPr lang="en-US" dirty="0"/>
              <a:t>The blue plane returns on convergence waypoint when its wake turbulence does not harm magenta plane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52503C2-A02D-4FA7-A7CE-C38FB96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4A7A6B8-E278-456B-9CBE-D00C5087EA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0A174867-10D9-4609-AD8B-7545EDD0F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D0488B9-3290-4662-AF4E-5211FE122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A78A41B-6AE1-4542-83C2-9ABEA9F3E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divergence and convergence waypoints are calculated according to vehicle classes and speed difference,</a:t>
            </a:r>
          </a:p>
          <a:p>
            <a:pPr lvl="0"/>
            <a:r>
              <a:rPr lang="en-US" dirty="0"/>
              <a:t>Here you can see how the overtake trajectory wider with increase of speed difference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speed difference changes the shape of overtake trajectory,</a:t>
            </a:r>
          </a:p>
          <a:p>
            <a:pPr lvl="0"/>
            <a:r>
              <a:rPr lang="en-US" dirty="0"/>
              <a:t>The turn angle and shape is getting more sharp</a:t>
            </a:r>
          </a:p>
          <a:p>
            <a:pPr lvl="0"/>
            <a:r>
              <a:rPr lang="en-US" dirty="0"/>
              <a:t>Blue trajectory shows overtake with  2x speed difference</a:t>
            </a:r>
          </a:p>
          <a:p>
            <a:pPr lvl="0"/>
            <a:r>
              <a:rPr lang="en-US" dirty="0"/>
              <a:t>Green trajectory shows  overtake with 3x speed difference</a:t>
            </a:r>
          </a:p>
          <a:p>
            <a:r>
              <a:rPr lang="en-US" dirty="0"/>
              <a:t>Black trajectory shows overtake with 4x speed difference.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C2364B3-4DDC-4307-8B37-7971D707F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0786CC7-90F0-46B5-B795-A1E2076AAD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39F1DBE-9DDA-42E1-93F1-DCC28B915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5D52CB3-64D0-4BED-93A8-BEA9B6928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3038B11-6AA1-44D8-A2D9-FD7E6397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multi collision can be solved in cooperative or non-cooperative manner, let’s take look on some more complex scenarios.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429F816-4E5C-486A-AA0C-9EF0561A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40883D7-C62F-485D-B1D3-5527DB0089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038829DD-ED8A-42F9-8CD0-FAE6A86DC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B0B1B3D-F415-4C73-BF87-83F86A036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FD57DA-A108-4791-A3BC-57F6890A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central UTM authority,</a:t>
            </a:r>
          </a:p>
          <a:p>
            <a:pPr lvl="0"/>
            <a:r>
              <a:rPr lang="en-US" dirty="0"/>
              <a:t>The UAS gives their “Position notification”,</a:t>
            </a:r>
          </a:p>
          <a:p>
            <a:pPr lvl="0"/>
            <a:r>
              <a:rPr lang="en-US" dirty="0"/>
              <a:t>The UAS is enforcing “Directives as a commands”,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288F6E9-C23D-48AE-AD5E-F70C5184C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1D35352-2EAB-4965-A3CE-749269B0F8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70B793-CA16-4739-89FF-2F8FD1E73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2214D1B-635B-4725-A190-73E80BE8E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3F68F55-9F16-4AB8-9848-06E6FCAE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In controlled airspace, where central authority is present, UAS are forced to cooperate,</a:t>
            </a:r>
          </a:p>
          <a:p>
            <a:pPr lvl="0"/>
            <a:r>
              <a:rPr lang="en-US" dirty="0"/>
              <a:t>The multi collision case scenario is solved with sufficiently big roundabout,</a:t>
            </a:r>
          </a:p>
          <a:p>
            <a:pPr lvl="0"/>
            <a:r>
              <a:rPr lang="en-US" dirty="0"/>
              <a:t>The capacity of virtual roundabout is depending on standard cruising speed,</a:t>
            </a:r>
          </a:p>
          <a:p>
            <a:pPr lvl="0"/>
            <a:r>
              <a:rPr lang="en-US" dirty="0"/>
              <a:t>All planes needs to use same speed while on roundabout 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algorithm to calculate roundabout and merge collision points is given by ICAO and its bounded to definition of airworthiness</a:t>
            </a:r>
          </a:p>
          <a:p>
            <a:pPr lvl="0"/>
            <a:r>
              <a:rPr lang="en-US" dirty="0"/>
              <a:t>Therefore any plane operating in controlled airspace is capable to adhere to ATM/UTM directives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B9DFE78-0E03-4D8E-94E1-8F0FC7DF7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8790AAA-C2EF-4368-A192-9A106F31B5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308EB3-8C40-4231-AC19-9880AB350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6E349A9A-2134-48FF-92E8-CE3DC16A8C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AD8F72-45FD-44FA-B8B7-41192E8E3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get to non cooperative mode,</a:t>
            </a:r>
          </a:p>
          <a:p>
            <a:pPr lvl="0"/>
            <a:r>
              <a:rPr lang="en-US" dirty="0"/>
              <a:t>Each UAS is detecting own collisions, alerting others trough ADS-B</a:t>
            </a:r>
          </a:p>
          <a:p>
            <a:pPr lvl="0"/>
            <a:r>
              <a:rPr lang="en-US" dirty="0"/>
              <a:t>Each UAS is using our approach to calculate own avoidance trajectory which gave them best possible odds of survival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AE8C04C-9362-4FF9-8876-D3C24D8D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2231502-30AF-428D-A77D-71D32474BE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EE1B65DE-026D-403C-8CEE-9C2A668E3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328E269-8E69-4170-8AC7-7779701FC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A03BE32-9C4E-4F2F-8276-1ACC872B6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281FFA66-365C-498F-81B4-B3E8B799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EAB3A86-2701-49A2-B499-9812584A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 </a:t>
            </a:r>
            <a:endParaRPr lang="en-US" dirty="0"/>
          </a:p>
          <a:p>
            <a:pPr lvl="0"/>
            <a:r>
              <a:rPr lang="en-US" dirty="0"/>
              <a:t>UAS usually flies mission given as a ordered list of </a:t>
            </a:r>
          </a:p>
          <a:p>
            <a:pPr lvl="0"/>
            <a:r>
              <a:rPr lang="en-US" dirty="0"/>
              <a:t>“Waypoints”, the UAS is solving:</a:t>
            </a:r>
          </a:p>
          <a:p>
            <a:pPr lvl="0"/>
            <a:r>
              <a:rPr lang="en-US" dirty="0"/>
              <a:t>1. </a:t>
            </a:r>
            <a:r>
              <a:rPr lang="en-US" b="1" dirty="0"/>
              <a:t>Reactive Avoidance</a:t>
            </a:r>
            <a:r>
              <a:rPr lang="en-US" dirty="0"/>
              <a:t> – immediate threat,	</a:t>
            </a:r>
          </a:p>
          <a:p>
            <a:pPr lvl="0"/>
            <a:r>
              <a:rPr lang="en-US" dirty="0"/>
              <a:t>2. </a:t>
            </a:r>
            <a:r>
              <a:rPr lang="en-US" b="1" dirty="0"/>
              <a:t>Preemptive Avoidance</a:t>
            </a:r>
            <a:r>
              <a:rPr lang="en-US" dirty="0"/>
              <a:t> – long term threat,</a:t>
            </a:r>
          </a:p>
          <a:p>
            <a:pPr lvl="0"/>
            <a:r>
              <a:rPr lang="en-US" dirty="0"/>
              <a:t>The example shows implementation of both,</a:t>
            </a:r>
          </a:p>
          <a:p>
            <a:pPr lvl="0"/>
            <a:r>
              <a:rPr lang="en-US" dirty="0"/>
              <a:t>1. UAS spots an obstacle</a:t>
            </a:r>
          </a:p>
          <a:p>
            <a:pPr lvl="0"/>
            <a:r>
              <a:rPr lang="en-US" dirty="0"/>
              <a:t>2. The long term path is not feasible</a:t>
            </a:r>
          </a:p>
          <a:p>
            <a:pPr lvl="0"/>
            <a:r>
              <a:rPr lang="en-US" dirty="0"/>
              <a:t>3. Newly calculated avoidance path is taken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DE780CD-FB92-461E-AA7A-D4231185BC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672F2B34-3A46-4E59-92C2-975DFA8A5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DEA267-F88A-4D41-8300-3AD7B3AF7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5A861-BEB9-4CB6-9413-546D340A7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Each UAS is using own calculations to increase odds of survival</a:t>
            </a:r>
          </a:p>
          <a:p>
            <a:pPr lvl="0"/>
            <a:r>
              <a:rPr lang="en-US" dirty="0"/>
              <a:t>They start to react at the last moment around the collision point</a:t>
            </a:r>
          </a:p>
          <a:p>
            <a:pPr lvl="0"/>
            <a:r>
              <a:rPr lang="en-US" dirty="0"/>
              <a:t>As you can see it seems almost like collision,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ADAAD4F-109E-4A06-892A-8A0F7A1A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15D201D-BB2C-477F-944E-BA260F587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8731DFF-7127-44E8-AA76-DB63CD0F8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5A696B80-136C-4F3A-BB7E-E4D1C3841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85B356-0CF9-4CF7-9698-41A173F10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diagram showing mutual distance between UAS</a:t>
            </a:r>
          </a:p>
          <a:p>
            <a:pPr lvl="0"/>
            <a:r>
              <a:rPr lang="en-US" dirty="0"/>
              <a:t>The blue line represents the crash distance,</a:t>
            </a:r>
          </a:p>
          <a:p>
            <a:pPr lvl="0"/>
            <a:r>
              <a:rPr lang="en-US" dirty="0"/>
              <a:t>The red line represents safety margin</a:t>
            </a:r>
          </a:p>
          <a:p>
            <a:pPr lvl="0"/>
            <a:r>
              <a:rPr lang="en-US" dirty="0"/>
              <a:t>The safety margin was not breach in any case</a:t>
            </a:r>
          </a:p>
          <a:p>
            <a:pPr lvl="0"/>
            <a:r>
              <a:rPr lang="en-US" dirty="0"/>
              <a:t>Therefore, the operation is considered as safe,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usual safety margins are way greater, the safety margin was 4x diameter of UAS (30 cm)=&gt; 1.2m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783403-711F-4E47-8052-2D68287B3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E9CF3C8-98BE-46DC-98CB-A37BDDC77B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F31F9AB-FCF3-4509-A95B-06A8F9C11A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C4606B4-3FA4-4B1C-80DA-60CC32B9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92E03537-1915-4182-AA19-293C7B41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0035C3-3CE4-473F-BCC4-169C35EAB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8AEF52-98A9-4BE7-81F2-AB9A0B7C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For all test cases we have tracked:</a:t>
            </a:r>
          </a:p>
          <a:p>
            <a:pPr lvl="0"/>
            <a:r>
              <a:rPr lang="en-US" dirty="0"/>
              <a:t>“Safety margin breach” which is primary performance criterion,</a:t>
            </a:r>
          </a:p>
          <a:p>
            <a:pPr lvl="0"/>
            <a:r>
              <a:rPr lang="en-US" dirty="0"/>
              <a:t>All simulations have passed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There are secondary criterions,</a:t>
            </a:r>
          </a:p>
          <a:p>
            <a:pPr lvl="0"/>
            <a:r>
              <a:rPr lang="en-US" dirty="0"/>
              <a:t>1. Path tracking performance: - deviations from expected trajectory</a:t>
            </a:r>
          </a:p>
          <a:p>
            <a:pPr lvl="0"/>
            <a:r>
              <a:rPr lang="en-US" dirty="0"/>
              <a:t>2. Computation load performance – maneuver feasibility by computational point of the view</a:t>
            </a:r>
          </a:p>
          <a:p>
            <a:pPr lvl="0"/>
            <a:r>
              <a:rPr lang="en-US" dirty="0"/>
              <a:t>Some of simulations has not been presented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C0CB40A-BB62-4E32-970A-BC8A12D042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5179782-E20E-4844-B585-03D99D770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F1C6B0-0243-479F-B011-04AE4ABB12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C1B123-A2EC-4341-AF63-5044BCB95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2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879BFD-96B5-49B4-99C4-5947F8D41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FBF901-2822-43F7-93DF-3EB97118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the cooperative test cases,</a:t>
            </a:r>
          </a:p>
          <a:p>
            <a:pPr lvl="0"/>
            <a:r>
              <a:rPr lang="en-US" dirty="0"/>
              <a:t> All simulations have passed,</a:t>
            </a:r>
            <a:endParaRPr lang="en-US" b="1" dirty="0"/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You have seen all simulations from this test set during presentation</a:t>
            </a:r>
          </a:p>
          <a:p>
            <a:pPr lvl="0"/>
            <a:r>
              <a:rPr lang="en-US" dirty="0"/>
              <a:t>These test cases can be used for your approach evaluation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0232DE0-0CD0-491D-8998-FC4D53B803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ADE4A17-D22B-45A8-99C8-7C7021A3ED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6667BA9-2349-400B-BAB5-DCBBDF7560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EAAEDCC-ACF0-41DE-97B2-DC8AA71AB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68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10E331-FCAF-4522-B382-F553F0B48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8885-3CA6-412F-B8CD-24E51F589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*TBD on the go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This slide is summary of chapter 8.,</a:t>
            </a:r>
          </a:p>
          <a:p>
            <a:pPr lvl="0"/>
            <a:r>
              <a:rPr lang="en-US" dirty="0"/>
              <a:t>Its starter of a discussion, it remains on the board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4652E5-2A9A-4F88-88A5-B15B60076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41A2F1-84B6-4604-B9FF-F29E0B5976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BEB7865-3FE5-455B-ADC3-517E63C603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2D731F1-1632-4E38-A782-853B76C5B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A74E14-3262-4E87-86AF-2FE82EA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0FCED-D7E6-4414-9FB6-F3E87F1F7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D0A1C6-7124-456B-85FF-4E5ABA376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9FAA98D-CA24-4E87-9576-D7CD918FD9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B14B5-B0F2-462A-A3C1-453CB8D2C2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2A66822-7721-4F21-BF3F-0FF1FB210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1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</a:t>
            </a:r>
            <a:r>
              <a:rPr lang="en-US"/>
              <a:t>Applied Mathematics   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Bondarev,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Ratings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(7.1)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5113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67763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4994</TotalTime>
  <Words>8284</Words>
  <Application>Microsoft Office PowerPoint</Application>
  <PresentationFormat>On-screen Show (4:3)</PresentationFormat>
  <Paragraphs>1855</Paragraphs>
  <Slides>95</Slides>
  <Notes>95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Arial</vt:lpstr>
      <vt:lpstr>Arial monospaced for SAP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 (7.1)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557</cp:revision>
  <cp:lastPrinted>2015-07-29T21:30:37Z</cp:lastPrinted>
  <dcterms:created xsi:type="dcterms:W3CDTF">2017-09-21T08:49:16Z</dcterms:created>
  <dcterms:modified xsi:type="dcterms:W3CDTF">2019-07-07T11:26:28Z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